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85" r:id="rId4"/>
    <p:sldId id="296" r:id="rId5"/>
    <p:sldId id="258" r:id="rId6"/>
    <p:sldId id="283" r:id="rId7"/>
    <p:sldId id="263" r:id="rId8"/>
    <p:sldId id="259" r:id="rId9"/>
    <p:sldId id="260" r:id="rId10"/>
    <p:sldId id="261" r:id="rId11"/>
    <p:sldId id="264" r:id="rId12"/>
    <p:sldId id="262"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88" r:id="rId26"/>
    <p:sldId id="278" r:id="rId27"/>
    <p:sldId id="279" r:id="rId28"/>
    <p:sldId id="281" r:id="rId29"/>
    <p:sldId id="280" r:id="rId30"/>
    <p:sldId id="290" r:id="rId31"/>
    <p:sldId id="291" r:id="rId32"/>
    <p:sldId id="292" r:id="rId33"/>
    <p:sldId id="293" r:id="rId34"/>
    <p:sldId id="294" r:id="rId35"/>
    <p:sldId id="295" r:id="rId36"/>
    <p:sldId id="287"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0CE4C-CB62-4767-8BAA-427E9E2F3712}" type="datetimeFigureOut">
              <a:rPr lang="ru-RU" smtClean="0"/>
              <a:pPr/>
              <a:t>04.02.2022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87437-DBD3-4516-8EFD-978D2E0E8DE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3B2B45-5397-47E2-9C70-B2FE31CEA2CF}" type="slidenum">
              <a:rPr lang="ru-RU" smtClean="0"/>
              <a:pPr/>
              <a:t>13</a:t>
            </a:fld>
            <a:endParaRPr lang="ru-RU"/>
          </a:p>
        </p:txBody>
      </p:sp>
    </p:spTree>
    <p:extLst>
      <p:ext uri="{BB962C8B-B14F-4D97-AF65-F5344CB8AC3E}">
        <p14:creationId xmlns:p14="http://schemas.microsoft.com/office/powerpoint/2010/main" val="242551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DE2B94-2515-473B-9C5C-CE52F814AC69}"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DF0669-E559-4023-B1EE-C1D4FBD8BE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E2B94-2515-473B-9C5C-CE52F814AC69}" type="datetimeFigureOut">
              <a:rPr lang="ru-RU" smtClean="0"/>
              <a:pPr/>
              <a:t>04.02.2022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F0669-E559-4023-B1EE-C1D4FBD8BE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ecuritylab.ru/bitrix/exturl.php?goto=http://base.garant.ru/1010267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curitylab.ru/bitrix/exturl.php?goto=http://base.garant.ru/12136633/2/" TargetMode="External"/><Relationship Id="rId2" Type="http://schemas.openxmlformats.org/officeDocument/2006/relationships/hyperlink" Target="http://www.securitylab.ru/bitrix/exturl.php?goto=http://base.garant.ru/10200083/" TargetMode="External"/><Relationship Id="rId1" Type="http://schemas.openxmlformats.org/officeDocument/2006/relationships/slideLayout" Target="../slideLayouts/slideLayout2.xml"/><Relationship Id="rId5" Type="http://schemas.openxmlformats.org/officeDocument/2006/relationships/hyperlink" Target="http://www.securitylab.ru/bitrix/exturl.php?goto=http://base.garant.ru/10103000/2/" TargetMode="External"/><Relationship Id="rId4" Type="http://schemas.openxmlformats.org/officeDocument/2006/relationships/hyperlink" Target="http://www.securitylab.ru/bitrix/exturl.php?goto=http://base.garant.ru/10164072/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ecuritylab.ru/bitrix/exturl.php?goto=http://www.rg.ru/2006/07/29/informacia-dok.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92696"/>
            <a:ext cx="8208912" cy="2907755"/>
          </a:xfrm>
        </p:spPr>
        <p:txBody>
          <a:bodyPr>
            <a:normAutofit fontScale="90000"/>
          </a:bodyPr>
          <a:lstStyle/>
          <a:p>
            <a:r>
              <a:rPr lang="ru-RU" b="1" dirty="0"/>
              <a:t>Информация как предмет защиты. Категории защищаемой информации</a:t>
            </a:r>
            <a:br>
              <a:rPr lang="ru-RU" b="1" dirty="0"/>
            </a:br>
            <a:r>
              <a:rPr lang="ru-RU" b="1" dirty="0"/>
              <a:t>Методы и средства защиты информации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576064"/>
          </a:xfrm>
        </p:spPr>
        <p:txBody>
          <a:bodyPr>
            <a:normAutofit fontScale="90000"/>
          </a:bodyPr>
          <a:lstStyle/>
          <a:p>
            <a:r>
              <a:rPr lang="ru-RU" sz="3600" b="1" dirty="0"/>
              <a:t>Информация, к которой нельзя ограничивать доступ</a:t>
            </a:r>
            <a:br>
              <a:rPr lang="ru-RU" b="1" dirty="0"/>
            </a:br>
            <a:endParaRPr lang="ru-RU" dirty="0"/>
          </a:p>
        </p:txBody>
      </p:sp>
      <p:sp>
        <p:nvSpPr>
          <p:cNvPr id="3" name="Содержимое 2"/>
          <p:cNvSpPr>
            <a:spLocks noGrp="1"/>
          </p:cNvSpPr>
          <p:nvPr>
            <p:ph idx="1"/>
          </p:nvPr>
        </p:nvSpPr>
        <p:spPr>
          <a:xfrm>
            <a:off x="395536" y="1052736"/>
            <a:ext cx="8435280" cy="4997152"/>
          </a:xfrm>
        </p:spPr>
        <p:txBody>
          <a:bodyPr>
            <a:noAutofit/>
          </a:bodyPr>
          <a:lstStyle/>
          <a:p>
            <a:pPr>
              <a:buNone/>
            </a:pPr>
            <a:r>
              <a:rPr lang="ru-RU" sz="2000" dirty="0">
                <a:latin typeface="Times New Roman" pitchFamily="18" charset="0"/>
                <a:cs typeface="Times New Roman" pitchFamily="18" charset="0"/>
              </a:rPr>
              <a:t>Перечень сведений, доступ к которым не может быть ограничен, указан  в Ст.10 того же ФЗ РФ от 27 июля 2006 г. N 149 "Об информации...":</a:t>
            </a:r>
          </a:p>
          <a:p>
            <a:r>
              <a:rPr lang="ru-RU" sz="2000" dirty="0">
                <a:latin typeface="Times New Roman" pitchFamily="18" charset="0"/>
                <a:cs typeface="Times New Roman" pitchFamily="18" charset="0"/>
              </a:rPr>
              <a:t>нормативные правовые акты, затрагивающие права, свободы и обязанности человека и гражданина, а также устанавливающие правовое положение организаций и полномочия государственных органов, органов местного самоуправления;</a:t>
            </a:r>
          </a:p>
          <a:p>
            <a:r>
              <a:rPr lang="ru-RU" sz="2000" dirty="0">
                <a:latin typeface="Times New Roman" pitchFamily="18" charset="0"/>
                <a:cs typeface="Times New Roman" pitchFamily="18" charset="0"/>
              </a:rPr>
              <a:t>информации о состоянии окружающей среды;</a:t>
            </a:r>
          </a:p>
          <a:p>
            <a:r>
              <a:rPr lang="ru-RU" sz="2000" dirty="0">
                <a:latin typeface="Times New Roman" pitchFamily="18" charset="0"/>
                <a:cs typeface="Times New Roman" pitchFamily="18" charset="0"/>
              </a:rPr>
              <a:t>информации о деятельности государственных органов и органов местного самоуправления, а также об использовании бюджетных средств (за исключением сведений, составляющих государственную или служебную тайну);</a:t>
            </a:r>
          </a:p>
          <a:p>
            <a:r>
              <a:rPr lang="ru-RU" sz="2000" dirty="0">
                <a:latin typeface="Times New Roman" pitchFamily="18" charset="0"/>
                <a:cs typeface="Times New Roman" pitchFamily="18" charset="0"/>
              </a:rPr>
              <a:t>информации, накапливаемой в открытых фондах библиотек, музеев и архивов, а также в государственных, муниципальных и иных ИС, созданных или предназначенных для обеспечения граждан и организаций такой информацией;</a:t>
            </a:r>
          </a:p>
          <a:p>
            <a:r>
              <a:rPr lang="ru-RU" sz="2000" dirty="0">
                <a:latin typeface="Times New Roman" pitchFamily="18" charset="0"/>
                <a:cs typeface="Times New Roman" pitchFamily="18" charset="0"/>
              </a:rPr>
              <a:t>иной информации (напр. о благотворительной деятельности и некоммерческих организациях), недопустимость ограничения доступа к которой установлена федеральными законами.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008112"/>
          </a:xfrm>
        </p:spPr>
        <p:txBody>
          <a:bodyPr>
            <a:normAutofit fontScale="90000"/>
          </a:bodyPr>
          <a:lstStyle/>
          <a:p>
            <a:r>
              <a:rPr lang="ru-RU" sz="3200" b="1" dirty="0"/>
              <a:t>Информация ограниченного доступа:</a:t>
            </a:r>
            <a:br>
              <a:rPr lang="ru-RU" sz="3200" b="1" dirty="0"/>
            </a:br>
            <a:r>
              <a:rPr lang="ru-RU" sz="3200" b="1" dirty="0"/>
              <a:t>1. Государственная тайна</a:t>
            </a:r>
          </a:p>
        </p:txBody>
      </p:sp>
      <p:sp>
        <p:nvSpPr>
          <p:cNvPr id="3" name="Содержимое 2"/>
          <p:cNvSpPr>
            <a:spLocks noGrp="1"/>
          </p:cNvSpPr>
          <p:nvPr>
            <p:ph idx="1"/>
          </p:nvPr>
        </p:nvSpPr>
        <p:spPr>
          <a:xfrm>
            <a:off x="457200" y="1412776"/>
            <a:ext cx="8229600" cy="4713387"/>
          </a:xfrm>
        </p:spPr>
        <p:txBody>
          <a:bodyPr>
            <a:normAutofit fontScale="70000" lnSpcReduction="20000"/>
          </a:bodyPr>
          <a:lstStyle/>
          <a:p>
            <a:pPr marL="0" indent="538163" algn="just">
              <a:buNone/>
            </a:pPr>
            <a:r>
              <a:rPr lang="ru-RU" b="1" dirty="0">
                <a:solidFill>
                  <a:schemeClr val="accent2">
                    <a:lumMod val="75000"/>
                  </a:schemeClr>
                </a:solidFill>
                <a:latin typeface="Cambria" pitchFamily="18" charset="0"/>
              </a:rPr>
              <a:t>Государственная тайна</a:t>
            </a:r>
            <a:r>
              <a:rPr lang="en-US" dirty="0">
                <a:latin typeface="Cambria" pitchFamily="18" charset="0"/>
              </a:rPr>
              <a:t> </a:t>
            </a:r>
            <a:r>
              <a:rPr lang="ru-RU" dirty="0">
                <a:latin typeface="Cambria" pitchFamily="18" charset="0"/>
              </a:rPr>
              <a:t>— защищаемые государством сведения, распространение которых может нанести ущерб безопасности РФ</a:t>
            </a:r>
            <a:endParaRPr lang="ru-RU" dirty="0">
              <a:latin typeface="Times New Roman" pitchFamily="18" charset="0"/>
              <a:cs typeface="Times New Roman" pitchFamily="18" charset="0"/>
            </a:endParaRPr>
          </a:p>
          <a:p>
            <a:pPr marL="0" indent="538163" algn="just">
              <a:buNone/>
            </a:pPr>
            <a:r>
              <a:rPr lang="ru-RU" dirty="0">
                <a:latin typeface="Times New Roman" pitchFamily="18" charset="0"/>
                <a:cs typeface="Times New Roman" pitchFamily="18" charset="0"/>
              </a:rPr>
              <a:t>Регулирование вопросов, связанных с этим видом тайн возложено на Закон РФ от 21 июля 1993 г. N 5485-I "</a:t>
            </a:r>
            <a:r>
              <a:rPr lang="ru-RU" dirty="0">
                <a:latin typeface="Times New Roman" pitchFamily="18" charset="0"/>
                <a:cs typeface="Times New Roman" pitchFamily="18" charset="0"/>
                <a:hlinkClick r:id="rId2"/>
              </a:rPr>
              <a:t>О государственной тайне</a:t>
            </a:r>
            <a:r>
              <a:rPr lang="ru-RU" dirty="0">
                <a:latin typeface="Times New Roman" pitchFamily="18" charset="0"/>
                <a:cs typeface="Times New Roman" pitchFamily="18" charset="0"/>
              </a:rPr>
              <a:t>". Перечень сведений составляющих </a:t>
            </a:r>
            <a:r>
              <a:rPr lang="ru-RU" dirty="0" err="1">
                <a:latin typeface="Times New Roman" pitchFamily="18" charset="0"/>
                <a:cs typeface="Times New Roman" pitchFamily="18" charset="0"/>
              </a:rPr>
              <a:t>гос</a:t>
            </a:r>
            <a:r>
              <a:rPr lang="ru-RU" dirty="0">
                <a:latin typeface="Times New Roman" pitchFamily="18" charset="0"/>
                <a:cs typeface="Times New Roman" pitchFamily="18" charset="0"/>
              </a:rPr>
              <a:t>. тайну определен в Ст.5, где они сгруппированы по следующим направлениям:</a:t>
            </a:r>
          </a:p>
          <a:p>
            <a:pPr marL="514350" indent="-514350">
              <a:buFont typeface="+mj-lt"/>
              <a:buAutoNum type="arabicPeriod"/>
            </a:pPr>
            <a:r>
              <a:rPr lang="ru-RU" dirty="0">
                <a:latin typeface="Times New Roman" pitchFamily="18" charset="0"/>
                <a:cs typeface="Times New Roman" pitchFamily="18" charset="0"/>
              </a:rPr>
              <a:t>сведения в </a:t>
            </a:r>
            <a:r>
              <a:rPr lang="ru-RU" b="1" dirty="0">
                <a:latin typeface="Times New Roman" pitchFamily="18" charset="0"/>
                <a:cs typeface="Times New Roman" pitchFamily="18" charset="0"/>
              </a:rPr>
              <a:t>военной области</a:t>
            </a:r>
          </a:p>
          <a:p>
            <a:pPr marL="514350" indent="-514350">
              <a:buFont typeface="+mj-lt"/>
              <a:buAutoNum type="arabicPeriod"/>
            </a:pPr>
            <a:r>
              <a:rPr lang="ru-RU" dirty="0">
                <a:latin typeface="Times New Roman" pitchFamily="18" charset="0"/>
                <a:cs typeface="Times New Roman" pitchFamily="18" charset="0"/>
              </a:rPr>
              <a:t>сведения в </a:t>
            </a:r>
            <a:r>
              <a:rPr lang="ru-RU" b="1" dirty="0">
                <a:latin typeface="Times New Roman" pitchFamily="18" charset="0"/>
                <a:cs typeface="Times New Roman" pitchFamily="18" charset="0"/>
              </a:rPr>
              <a:t>области экономики, науки и техники</a:t>
            </a:r>
          </a:p>
          <a:p>
            <a:pPr marL="514350" indent="-514350">
              <a:buFont typeface="+mj-lt"/>
              <a:buAutoNum type="arabicPeriod"/>
            </a:pPr>
            <a:r>
              <a:rPr lang="ru-RU" dirty="0">
                <a:latin typeface="Times New Roman" pitchFamily="18" charset="0"/>
                <a:cs typeface="Times New Roman" pitchFamily="18" charset="0"/>
              </a:rPr>
              <a:t>сведения в </a:t>
            </a:r>
            <a:r>
              <a:rPr lang="ru-RU" b="1" dirty="0">
                <a:latin typeface="Times New Roman" pitchFamily="18" charset="0"/>
                <a:cs typeface="Times New Roman" pitchFamily="18" charset="0"/>
              </a:rPr>
              <a:t>области внешней политики и экономики</a:t>
            </a:r>
          </a:p>
          <a:p>
            <a:pPr marL="514350" indent="-514350">
              <a:buFont typeface="+mj-lt"/>
              <a:buAutoNum type="arabicPeriod"/>
            </a:pPr>
            <a:r>
              <a:rPr lang="ru-RU" dirty="0">
                <a:latin typeface="Times New Roman" pitchFamily="18" charset="0"/>
                <a:cs typeface="Times New Roman" pitchFamily="18" charset="0"/>
              </a:rPr>
              <a:t>сведения в области </a:t>
            </a:r>
            <a:r>
              <a:rPr lang="ru-RU" b="1" dirty="0">
                <a:latin typeface="Times New Roman" pitchFamily="18" charset="0"/>
                <a:cs typeface="Times New Roman" pitchFamily="18" charset="0"/>
              </a:rPr>
              <a:t>разведывательной</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контрразведывательной </a:t>
            </a:r>
            <a:r>
              <a:rPr lang="ru-RU" dirty="0">
                <a:latin typeface="Times New Roman" pitchFamily="18" charset="0"/>
                <a:cs typeface="Times New Roman" pitchFamily="18" charset="0"/>
              </a:rPr>
              <a:t>и </a:t>
            </a:r>
            <a:r>
              <a:rPr lang="ru-RU" b="1" dirty="0">
                <a:latin typeface="Times New Roman" pitchFamily="18" charset="0"/>
                <a:cs typeface="Times New Roman" pitchFamily="18" charset="0"/>
              </a:rPr>
              <a:t>оперативно-розыскной </a:t>
            </a:r>
            <a:r>
              <a:rPr lang="ru-RU" dirty="0">
                <a:latin typeface="Times New Roman" pitchFamily="18" charset="0"/>
                <a:cs typeface="Times New Roman" pitchFamily="18" charset="0"/>
              </a:rPr>
              <a:t>деятельности, а также в </a:t>
            </a:r>
            <a:r>
              <a:rPr lang="ru-RU" b="1" dirty="0">
                <a:latin typeface="Times New Roman" pitchFamily="18" charset="0"/>
                <a:cs typeface="Times New Roman" pitchFamily="18" charset="0"/>
              </a:rPr>
              <a:t>области противодействия терроризму</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3200" b="1" dirty="0"/>
              <a:t>Информация ограниченного доступа:</a:t>
            </a:r>
            <a:br>
              <a:rPr lang="ru-RU" sz="3200" dirty="0"/>
            </a:br>
            <a:r>
              <a:rPr lang="ru-RU" sz="3200" b="1" dirty="0"/>
              <a:t>2. Конфиденциальная информация</a:t>
            </a:r>
          </a:p>
        </p:txBody>
      </p:sp>
      <p:sp>
        <p:nvSpPr>
          <p:cNvPr id="3" name="Содержимое 2"/>
          <p:cNvSpPr>
            <a:spLocks noGrp="1"/>
          </p:cNvSpPr>
          <p:nvPr>
            <p:ph idx="1"/>
          </p:nvPr>
        </p:nvSpPr>
        <p:spPr>
          <a:xfrm>
            <a:off x="179512" y="1124744"/>
            <a:ext cx="8712968" cy="5733256"/>
          </a:xfrm>
        </p:spPr>
        <p:txBody>
          <a:bodyPr>
            <a:normAutofit fontScale="25000" lnSpcReduction="20000"/>
          </a:bodyPr>
          <a:lstStyle/>
          <a:p>
            <a:pPr marL="0" indent="538163">
              <a:buNone/>
            </a:pPr>
            <a:r>
              <a:rPr lang="ru-RU" sz="7200" b="1" dirty="0"/>
              <a:t>Перечень сведений конфиденциального характера опубликован в Указе Президента РФ от 6 марта 1997 г. N 188 « </a:t>
            </a:r>
            <a:r>
              <a:rPr lang="ru-RU" sz="7200" b="1" dirty="0">
                <a:hlinkClick r:id="rId2"/>
              </a:rPr>
              <a:t>Об утверждении перечня сведений конфиденциального характера</a:t>
            </a:r>
            <a:r>
              <a:rPr lang="ru-RU" sz="7200" b="1" dirty="0"/>
              <a:t>». </a:t>
            </a:r>
            <a:r>
              <a:rPr lang="ru-RU" sz="7200" dirty="0"/>
              <a:t>К видам конфиденциальной информации, согласно этому указу относятся:</a:t>
            </a:r>
          </a:p>
          <a:p>
            <a:r>
              <a:rPr lang="ru-RU" sz="7200" dirty="0"/>
              <a:t>Сведения о фактах, событиях и обстоятельствах частной жизни гражданина, позволяющие идентифицировать его личность (</a:t>
            </a:r>
            <a:r>
              <a:rPr lang="ru-RU" sz="7200" b="1" dirty="0"/>
              <a:t>персональные данные</a:t>
            </a:r>
            <a:r>
              <a:rPr lang="ru-RU" sz="7200" dirty="0"/>
              <a:t>), за исключением сведений, подлежащих распространению в СМИ в установленных ФЗ случаях.</a:t>
            </a:r>
          </a:p>
          <a:p>
            <a:r>
              <a:rPr lang="ru-RU" sz="7200" dirty="0"/>
              <a:t>Сведения, составляющие </a:t>
            </a:r>
            <a:r>
              <a:rPr lang="ru-RU" sz="7200" b="1" dirty="0"/>
              <a:t>тайну следствия и судопроизводства</a:t>
            </a:r>
            <a:r>
              <a:rPr lang="ru-RU" sz="7200" dirty="0"/>
              <a:t>, а также сведения о защищаемых лицах и мерах государственной защиты, осуществляемой в соответствии с ФЗ от 20 августа 2004 г. N 119-ФЗ " </a:t>
            </a:r>
            <a:r>
              <a:rPr lang="ru-RU" sz="7200" dirty="0">
                <a:hlinkClick r:id="rId3"/>
              </a:rPr>
              <a:t>О государственной защите потерпевших, свидетелей и иных участников уголовного судопроизводства</a:t>
            </a:r>
            <a:r>
              <a:rPr lang="ru-RU" sz="7200" dirty="0"/>
              <a:t> " и др. нормативными правовыми актами РФ.</a:t>
            </a:r>
          </a:p>
          <a:p>
            <a:r>
              <a:rPr lang="ru-RU" sz="7200" dirty="0"/>
              <a:t>Служебные сведения, доступ к которым ограничен органами государственной власти в соответствии с </a:t>
            </a:r>
            <a:r>
              <a:rPr lang="ru-RU" sz="7200" dirty="0">
                <a:hlinkClick r:id="rId4"/>
              </a:rPr>
              <a:t>Гражданским кодексом</a:t>
            </a:r>
            <a:r>
              <a:rPr lang="ru-RU" sz="7200" dirty="0"/>
              <a:t>  РФ и федеральными законами (</a:t>
            </a:r>
            <a:r>
              <a:rPr lang="ru-RU" sz="7200" b="1" dirty="0"/>
              <a:t>служебная тайна</a:t>
            </a:r>
            <a:r>
              <a:rPr lang="ru-RU" sz="7200" dirty="0"/>
              <a:t>).</a:t>
            </a:r>
          </a:p>
          <a:p>
            <a:r>
              <a:rPr lang="ru-RU" sz="7200" b="1" dirty="0"/>
              <a:t>Сведения, связанные с профессиональной деятельностью</a:t>
            </a:r>
            <a:r>
              <a:rPr lang="ru-RU" sz="7200" dirty="0"/>
              <a:t>, доступ к которым ограничен в соответствии с </a:t>
            </a:r>
            <a:r>
              <a:rPr lang="ru-RU" sz="7200" dirty="0">
                <a:hlinkClick r:id="rId5"/>
              </a:rPr>
              <a:t>Конституцией</a:t>
            </a:r>
            <a:r>
              <a:rPr lang="ru-RU" sz="7200" dirty="0"/>
              <a:t> РФ и ФЗ (врачебная, нотариальная, адвокатская тайна, тайна переписки, телефонных переговоров, почтовых отправлений, телеграфных или иных сообщений и т. д.).</a:t>
            </a:r>
          </a:p>
          <a:p>
            <a:r>
              <a:rPr lang="ru-RU" sz="7200" dirty="0"/>
              <a:t>Сведения, связанные с коммерческой деятельностью, доступ к которым ограничен в соответствии с </a:t>
            </a:r>
            <a:r>
              <a:rPr lang="ru-RU" sz="7200" dirty="0">
                <a:hlinkClick r:id="rId4"/>
              </a:rPr>
              <a:t>Гражданским кодексом</a:t>
            </a:r>
            <a:r>
              <a:rPr lang="ru-RU" sz="7200" dirty="0"/>
              <a:t>  РФ и ФЗ (</a:t>
            </a:r>
            <a:r>
              <a:rPr lang="ru-RU" sz="7200" b="1" dirty="0"/>
              <a:t>коммерческая тайна</a:t>
            </a:r>
            <a:r>
              <a:rPr lang="ru-RU" sz="7200" dirty="0"/>
              <a:t>).</a:t>
            </a:r>
          </a:p>
          <a:p>
            <a:r>
              <a:rPr lang="ru-RU" sz="7200" b="1" dirty="0"/>
              <a:t>Сведения о сущности изобретения</a:t>
            </a:r>
            <a:r>
              <a:rPr lang="ru-RU" sz="7200" dirty="0"/>
              <a:t>, полезной модели или промышленного образца до официальной публикации информации о них.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55645"/>
            <a:ext cx="8352928" cy="1631216"/>
          </a:xfrm>
          <a:prstGeom prst="rect">
            <a:avLst/>
          </a:prstGeom>
        </p:spPr>
        <p:txBody>
          <a:bodyPr wrap="square">
            <a:spAutoFit/>
          </a:bodyPr>
          <a:lstStyle/>
          <a:p>
            <a:pPr algn="just"/>
            <a:r>
              <a:rPr lang="ru-RU" sz="2000" b="1" dirty="0">
                <a:solidFill>
                  <a:schemeClr val="accent2">
                    <a:lumMod val="75000"/>
                  </a:schemeClr>
                </a:solidFill>
                <a:latin typeface="Cambria" panose="02040503050406030204" pitchFamily="18" charset="0"/>
              </a:rPr>
              <a:t>Коммерческая тайна </a:t>
            </a:r>
            <a:r>
              <a:rPr lang="ru-RU" sz="2000" dirty="0">
                <a:latin typeface="Cambria" panose="02040503050406030204" pitchFamily="18" charset="0"/>
              </a:rPr>
              <a:t>— это информация, которая имеет действительную или потенциальную коммерческую ценность в силу ее неизвестности третьим лицам, к которой нет свободного доступа на законном основании и к которой принимаются меры по охране конфиденциальности. Она охраняется при содействии государства.</a:t>
            </a:r>
          </a:p>
        </p:txBody>
      </p:sp>
      <p:sp>
        <p:nvSpPr>
          <p:cNvPr id="5" name="Прямоугольник 4"/>
          <p:cNvSpPr/>
          <p:nvPr/>
        </p:nvSpPr>
        <p:spPr>
          <a:xfrm>
            <a:off x="539552" y="2438886"/>
            <a:ext cx="8280920" cy="2862322"/>
          </a:xfrm>
          <a:prstGeom prst="rect">
            <a:avLst/>
          </a:prstGeom>
        </p:spPr>
        <p:txBody>
          <a:bodyPr wrap="square">
            <a:spAutoFit/>
          </a:bodyPr>
          <a:lstStyle/>
          <a:p>
            <a:pPr algn="just"/>
            <a:r>
              <a:rPr lang="ru-RU" sz="2000" b="1" dirty="0">
                <a:solidFill>
                  <a:schemeClr val="accent4">
                    <a:lumMod val="50000"/>
                  </a:schemeClr>
                </a:solidFill>
                <a:latin typeface="Cambria" panose="02040503050406030204" pitchFamily="18" charset="0"/>
              </a:rPr>
              <a:t>Обладатели коммерческой тайны </a:t>
            </a:r>
            <a:r>
              <a:rPr lang="ru-RU" sz="2000" dirty="0">
                <a:latin typeface="Cambria" panose="02040503050406030204" pitchFamily="18" charset="0"/>
              </a:rPr>
              <a:t>— физические (независимо от гражданства) и юридические (коммерческие и некоммерческие организации) лица, занимающиеся предпринимательской деятельностью и имеющие монопольное право на информацию, составляющую для них коммерческую тайну.</a:t>
            </a:r>
          </a:p>
          <a:p>
            <a:pPr algn="just"/>
            <a:r>
              <a:rPr lang="ru-RU" sz="2000" b="1" dirty="0">
                <a:solidFill>
                  <a:schemeClr val="accent4">
                    <a:lumMod val="50000"/>
                  </a:schemeClr>
                </a:solidFill>
                <a:latin typeface="Cambria" panose="02040503050406030204" pitchFamily="18" charset="0"/>
              </a:rPr>
              <a:t>Правопреемники </a:t>
            </a:r>
            <a:r>
              <a:rPr lang="ru-RU" sz="2000" dirty="0">
                <a:latin typeface="Cambria" panose="02040503050406030204" pitchFamily="18" charset="0"/>
              </a:rPr>
              <a:t>— это физические и юридические лица, которым в силу служебного положения, по договору или на ином законном основании (в том числе по наследству) известна информация, составляющая коммерческую тайную другого лица</a:t>
            </a:r>
          </a:p>
        </p:txBody>
      </p:sp>
    </p:spTree>
    <p:extLst>
      <p:ext uri="{BB962C8B-B14F-4D97-AF65-F5344CB8AC3E}">
        <p14:creationId xmlns:p14="http://schemas.microsoft.com/office/powerpoint/2010/main" val="9665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728" y="329163"/>
            <a:ext cx="8496944" cy="2246769"/>
          </a:xfrm>
          <a:prstGeom prst="rect">
            <a:avLst/>
          </a:prstGeom>
        </p:spPr>
        <p:txBody>
          <a:bodyPr wrap="square">
            <a:spAutoFit/>
          </a:bodyPr>
          <a:lstStyle/>
          <a:p>
            <a:pPr algn="just"/>
            <a:r>
              <a:rPr lang="ru-RU" sz="2000" b="1" dirty="0">
                <a:solidFill>
                  <a:schemeClr val="accent2">
                    <a:lumMod val="75000"/>
                  </a:schemeClr>
                </a:solidFill>
                <a:latin typeface="Cambria" panose="02040503050406030204" pitchFamily="18" charset="0"/>
              </a:rPr>
              <a:t>Профессиональная тайна </a:t>
            </a:r>
            <a:r>
              <a:rPr lang="ru-RU" sz="2000" dirty="0">
                <a:latin typeface="Cambria" panose="02040503050406030204" pitchFamily="18" charset="0"/>
              </a:rPr>
              <a:t>— защищаемая по закону информация, доверенная или ставшая известной лицу (держателю) исключительно в силу исполнения им своих профессиональных обязанностей, не связанных с государственной или муниципальной службой, распространение которой может нанести ущерб правам и законным интересам держателя или другого лица (доверителя), доверившего эти сведения, и не являющаяся государственной или коммерческой тайной</a:t>
            </a:r>
          </a:p>
        </p:txBody>
      </p:sp>
      <p:sp>
        <p:nvSpPr>
          <p:cNvPr id="5" name="Прямоугольник 4"/>
          <p:cNvSpPr/>
          <p:nvPr/>
        </p:nvSpPr>
        <p:spPr>
          <a:xfrm>
            <a:off x="488568" y="2575932"/>
            <a:ext cx="8357104" cy="4093428"/>
          </a:xfrm>
          <a:prstGeom prst="rect">
            <a:avLst/>
          </a:prstGeom>
        </p:spPr>
        <p:txBody>
          <a:bodyPr wrap="square">
            <a:spAutoFit/>
          </a:bodyPr>
          <a:lstStyle/>
          <a:p>
            <a:pPr algn="just"/>
            <a:r>
              <a:rPr lang="ru-RU" sz="2000" i="1" dirty="0">
                <a:latin typeface="Cambria" panose="02040503050406030204" pitchFamily="18" charset="0"/>
              </a:rPr>
              <a:t>Информация может быть отнесена к категории профессиональной тайны, если она соответствует следующим требованиям:</a:t>
            </a:r>
          </a:p>
          <a:p>
            <a:pPr marL="342900" indent="-342900" algn="just">
              <a:buFont typeface="Arial" panose="020B0604020202020204" pitchFamily="34" charset="0"/>
              <a:buChar char="•"/>
            </a:pPr>
            <a:r>
              <a:rPr lang="ru-RU" sz="2000" dirty="0">
                <a:latin typeface="Cambria" panose="02040503050406030204" pitchFamily="18" charset="0"/>
              </a:rPr>
              <a:t>Информация не относится к сведениям, составляющим государственную и коммерческую тайну</a:t>
            </a:r>
          </a:p>
          <a:p>
            <a:pPr marL="342900" indent="-342900" algn="just">
              <a:buFont typeface="Arial" panose="020B0604020202020204" pitchFamily="34" charset="0"/>
              <a:buChar char="•"/>
            </a:pPr>
            <a:r>
              <a:rPr lang="ru-RU" sz="2000" dirty="0">
                <a:latin typeface="Cambria" panose="02040503050406030204" pitchFamily="18" charset="0"/>
              </a:rPr>
              <a:t>Информация стала известной или была доверена лицу лишь в силу исполнения им своих профессиональных обязанностей</a:t>
            </a:r>
          </a:p>
          <a:p>
            <a:pPr marL="342900" indent="-342900" algn="just">
              <a:buFont typeface="Arial" panose="020B0604020202020204" pitchFamily="34" charset="0"/>
              <a:buChar char="•"/>
            </a:pPr>
            <a:r>
              <a:rPr lang="ru-RU" sz="2000" dirty="0">
                <a:latin typeface="Cambria" panose="02040503050406030204" pitchFamily="18" charset="0"/>
              </a:rPr>
              <a:t>Информация стала известной или была доверена лицу, не состоящему на государственной или муниципальной службе (в противном случае информация считается служебной тайной)</a:t>
            </a:r>
          </a:p>
          <a:p>
            <a:pPr indent="538163" algn="just"/>
            <a:r>
              <a:rPr lang="ru-RU" sz="2000" dirty="0">
                <a:latin typeface="Cambria" panose="02040503050406030204" pitchFamily="18" charset="0"/>
              </a:rPr>
              <a:t>В соответствии с федеральным законом имеется запрет на распространение доверенной или ставшей известной информации, которая может нанести ущерб правам и законным интересам доверителя</a:t>
            </a:r>
          </a:p>
        </p:txBody>
      </p:sp>
    </p:spTree>
    <p:extLst>
      <p:ext uri="{BB962C8B-B14F-4D97-AF65-F5344CB8AC3E}">
        <p14:creationId xmlns:p14="http://schemas.microsoft.com/office/powerpoint/2010/main" val="424678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424936" cy="4339650"/>
          </a:xfrm>
          <a:prstGeom prst="rect">
            <a:avLst/>
          </a:prstGeom>
        </p:spPr>
        <p:txBody>
          <a:bodyPr wrap="square">
            <a:spAutoFit/>
          </a:bodyPr>
          <a:lstStyle/>
          <a:p>
            <a:r>
              <a:rPr lang="ru-RU" sz="2800" dirty="0">
                <a:solidFill>
                  <a:schemeClr val="accent4">
                    <a:lumMod val="50000"/>
                  </a:schemeClr>
                </a:solidFill>
                <a:latin typeface="Cambria" panose="02040503050406030204" pitchFamily="18" charset="0"/>
              </a:rPr>
              <a:t>В соответствии с этими критериями можно выделить следующие </a:t>
            </a:r>
            <a:r>
              <a:rPr lang="ru-RU" sz="2800" b="1" dirty="0">
                <a:solidFill>
                  <a:schemeClr val="accent4">
                    <a:lumMod val="50000"/>
                  </a:schemeClr>
                </a:solidFill>
                <a:latin typeface="Cambria" panose="02040503050406030204" pitchFamily="18" charset="0"/>
              </a:rPr>
              <a:t>объекты профессиональной тайны:</a:t>
            </a:r>
          </a:p>
          <a:p>
            <a:endParaRPr lang="ru-RU" sz="2400" dirty="0">
              <a:latin typeface="Cambria" panose="02040503050406030204" pitchFamily="18" charset="0"/>
            </a:endParaRPr>
          </a:p>
          <a:p>
            <a:r>
              <a:rPr lang="ru-RU" sz="2400" dirty="0">
                <a:latin typeface="Cambria" panose="02040503050406030204" pitchFamily="18" charset="0"/>
              </a:rPr>
              <a:t>- врачебная тайна</a:t>
            </a:r>
          </a:p>
          <a:p>
            <a:r>
              <a:rPr lang="ru-RU" sz="2400" dirty="0">
                <a:latin typeface="Cambria" panose="02040503050406030204" pitchFamily="18" charset="0"/>
              </a:rPr>
              <a:t>- нотариальная тайна</a:t>
            </a:r>
          </a:p>
          <a:p>
            <a:r>
              <a:rPr lang="ru-RU" sz="2400" dirty="0">
                <a:latin typeface="Cambria" panose="02040503050406030204" pitchFamily="18" charset="0"/>
              </a:rPr>
              <a:t>- адвокатская тайна</a:t>
            </a:r>
          </a:p>
          <a:p>
            <a:pPr>
              <a:buFontTx/>
              <a:buChar char="-"/>
            </a:pPr>
            <a:r>
              <a:rPr lang="ru-RU" sz="2400" dirty="0">
                <a:latin typeface="Cambria" panose="02040503050406030204" pitchFamily="18" charset="0"/>
              </a:rPr>
              <a:t>тайна связи</a:t>
            </a:r>
          </a:p>
          <a:p>
            <a:pPr>
              <a:buFontTx/>
              <a:buChar char="-"/>
            </a:pPr>
            <a:r>
              <a:rPr lang="ru-RU" sz="2400" dirty="0">
                <a:latin typeface="Cambria" panose="02040503050406030204" pitchFamily="18" charset="0"/>
              </a:rPr>
              <a:t> тайна страхования</a:t>
            </a:r>
          </a:p>
          <a:p>
            <a:r>
              <a:rPr lang="ru-RU" sz="2400" dirty="0">
                <a:latin typeface="Cambria" panose="02040503050406030204" pitchFamily="18" charset="0"/>
              </a:rPr>
              <a:t>- тайна исповеди</a:t>
            </a:r>
          </a:p>
          <a:p>
            <a:r>
              <a:rPr lang="ru-RU" sz="2400" dirty="0">
                <a:latin typeface="Cambria" panose="02040503050406030204" pitchFamily="18" charset="0"/>
              </a:rPr>
              <a:t>- банковская тайна</a:t>
            </a:r>
          </a:p>
        </p:txBody>
      </p:sp>
    </p:spTree>
    <p:extLst>
      <p:ext uri="{BB962C8B-B14F-4D97-AF65-F5344CB8AC3E}">
        <p14:creationId xmlns:p14="http://schemas.microsoft.com/office/powerpoint/2010/main" val="399720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3524" y="404664"/>
            <a:ext cx="8352928" cy="2554545"/>
          </a:xfrm>
          <a:prstGeom prst="rect">
            <a:avLst/>
          </a:prstGeom>
        </p:spPr>
        <p:txBody>
          <a:bodyPr wrap="square">
            <a:spAutoFit/>
          </a:bodyPr>
          <a:lstStyle/>
          <a:p>
            <a:pPr algn="just"/>
            <a:r>
              <a:rPr lang="ru-RU" sz="2000" b="1" dirty="0">
                <a:solidFill>
                  <a:schemeClr val="accent2">
                    <a:lumMod val="75000"/>
                  </a:schemeClr>
                </a:solidFill>
                <a:latin typeface="Cambria" panose="02040503050406030204" pitchFamily="18" charset="0"/>
              </a:rPr>
              <a:t>Служебная тайна </a:t>
            </a:r>
            <a:r>
              <a:rPr lang="ru-RU" sz="2000" dirty="0">
                <a:latin typeface="Cambria" panose="02040503050406030204" pitchFamily="18" charset="0"/>
              </a:rPr>
              <a:t>— защищаемая по закону конфиденциальная информация, ставшая известной в государственных органах и органах местного самоуправления только на законных основаниях и в силу исполнения их представителями служебных обязанностей, а также служебная информация о деятельности государственных органов, доступ к которой ограничен федеральным законом или в силу служебной необходимости</a:t>
            </a:r>
          </a:p>
          <a:p>
            <a:pPr algn="just"/>
            <a:endParaRPr lang="ru-RU" sz="2000" dirty="0">
              <a:latin typeface="Cambria" panose="02040503050406030204" pitchFamily="18" charset="0"/>
            </a:endParaRPr>
          </a:p>
        </p:txBody>
      </p:sp>
      <p:sp>
        <p:nvSpPr>
          <p:cNvPr id="5" name="Прямоугольник 4"/>
          <p:cNvSpPr/>
          <p:nvPr/>
        </p:nvSpPr>
        <p:spPr>
          <a:xfrm>
            <a:off x="403524" y="2818671"/>
            <a:ext cx="8424936" cy="3170099"/>
          </a:xfrm>
          <a:prstGeom prst="rect">
            <a:avLst/>
          </a:prstGeom>
        </p:spPr>
        <p:txBody>
          <a:bodyPr wrap="square">
            <a:spAutoFit/>
          </a:bodyPr>
          <a:lstStyle/>
          <a:p>
            <a:pPr algn="just"/>
            <a:endParaRPr lang="ru-RU" sz="2000" i="1" dirty="0">
              <a:latin typeface="Cambria" panose="02040503050406030204" pitchFamily="18" charset="0"/>
            </a:endParaRPr>
          </a:p>
          <a:p>
            <a:pPr algn="just"/>
            <a:r>
              <a:rPr lang="ru-RU" sz="2000" i="1" dirty="0">
                <a:latin typeface="Cambria" panose="02040503050406030204" pitchFamily="18" charset="0"/>
              </a:rPr>
              <a:t>Объекты служебной тайны:</a:t>
            </a:r>
          </a:p>
          <a:p>
            <a:pPr algn="just"/>
            <a:endParaRPr lang="ru-RU" sz="2000" i="1" dirty="0">
              <a:latin typeface="Cambria" panose="02040503050406030204" pitchFamily="18" charset="0"/>
            </a:endParaRPr>
          </a:p>
          <a:p>
            <a:pPr marL="285750" indent="-285750" algn="just">
              <a:buFontTx/>
              <a:buChar char="-"/>
            </a:pPr>
            <a:r>
              <a:rPr lang="ru-RU" sz="2000" dirty="0">
                <a:latin typeface="Cambria" panose="02040503050406030204" pitchFamily="18" charset="0"/>
              </a:rPr>
              <a:t>служебная информация о деятельности федеральных государственных органов, доступ к которой ограничен федеральным законом в целях защиты государственных интересов</a:t>
            </a:r>
          </a:p>
          <a:p>
            <a:pPr marL="285750" indent="-285750" algn="just">
              <a:buFontTx/>
              <a:buChar char="-"/>
            </a:pPr>
            <a:r>
              <a:rPr lang="ru-RU" sz="2000" dirty="0" err="1">
                <a:latin typeface="Cambria" panose="02040503050406030204" pitchFamily="18" charset="0"/>
              </a:rPr>
              <a:t>охраноспособная</a:t>
            </a:r>
            <a:r>
              <a:rPr lang="ru-RU" sz="2000" dirty="0">
                <a:latin typeface="Cambria" panose="02040503050406030204" pitchFamily="18" charset="0"/>
              </a:rPr>
              <a:t> конфиденциальная информация, ставшая известной в силу исполнения служебных обязанностей должностным лицом государственных органов и органов местного самоуправления</a:t>
            </a:r>
          </a:p>
        </p:txBody>
      </p:sp>
    </p:spTree>
    <p:extLst>
      <p:ext uri="{BB962C8B-B14F-4D97-AF65-F5344CB8AC3E}">
        <p14:creationId xmlns:p14="http://schemas.microsoft.com/office/powerpoint/2010/main" val="375330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280920" cy="5324535"/>
          </a:xfrm>
          <a:prstGeom prst="rect">
            <a:avLst/>
          </a:prstGeom>
        </p:spPr>
        <p:txBody>
          <a:bodyPr wrap="square">
            <a:spAutoFit/>
          </a:bodyPr>
          <a:lstStyle/>
          <a:p>
            <a:pPr algn="just"/>
            <a:r>
              <a:rPr lang="ru-RU" sz="2000" i="1" dirty="0">
                <a:latin typeface="Cambria" panose="02040503050406030204" pitchFamily="18" charset="0"/>
              </a:rPr>
              <a:t>Информация, относящаяся к категории служебной тайны, должна отвечать следующим критериям:</a:t>
            </a:r>
          </a:p>
          <a:p>
            <a:pPr algn="just"/>
            <a:endParaRPr lang="ru-RU" sz="2000" i="1" dirty="0">
              <a:latin typeface="Cambria" panose="02040503050406030204" pitchFamily="18" charset="0"/>
            </a:endParaRPr>
          </a:p>
          <a:p>
            <a:pPr marL="285750" indent="-285750" algn="just">
              <a:buFontTx/>
              <a:buChar char="-"/>
            </a:pPr>
            <a:r>
              <a:rPr lang="ru-RU" sz="2000" dirty="0">
                <a:latin typeface="Cambria" panose="02040503050406030204" pitchFamily="18" charset="0"/>
              </a:rPr>
              <a:t>являться собственной служебной тайной</a:t>
            </a:r>
          </a:p>
          <a:p>
            <a:pPr marL="285750" indent="-285750" algn="just">
              <a:buFontTx/>
              <a:buChar char="-"/>
            </a:pPr>
            <a:r>
              <a:rPr lang="ru-RU" sz="2000" dirty="0">
                <a:latin typeface="Cambria" panose="02040503050406030204" pitchFamily="18" charset="0"/>
              </a:rPr>
              <a:t>являться </a:t>
            </a:r>
            <a:r>
              <a:rPr lang="ru-RU" sz="2000" dirty="0" err="1">
                <a:latin typeface="Cambria" panose="02040503050406030204" pitchFamily="18" charset="0"/>
              </a:rPr>
              <a:t>охраноспособной</a:t>
            </a:r>
            <a:r>
              <a:rPr lang="ru-RU" sz="2000" dirty="0">
                <a:latin typeface="Cambria" panose="02040503050406030204" pitchFamily="18" charset="0"/>
              </a:rPr>
              <a:t> конфиденциальной информацией служебного характера (чужой тайной) другого лица </a:t>
            </a:r>
          </a:p>
          <a:p>
            <a:pPr marL="285750" indent="-285750" algn="just">
              <a:buFontTx/>
              <a:buChar char="-"/>
            </a:pPr>
            <a:r>
              <a:rPr lang="ru-RU" sz="2000" dirty="0">
                <a:latin typeface="Cambria" panose="02040503050406030204" pitchFamily="18" charset="0"/>
              </a:rPr>
              <a:t>не являться государственной тайной и не входить в перечень сведений, доступ к которым не может быть ограничен</a:t>
            </a:r>
          </a:p>
          <a:p>
            <a:pPr marL="285750" indent="-285750" algn="just">
              <a:buFontTx/>
              <a:buChar char="-"/>
            </a:pPr>
            <a:r>
              <a:rPr lang="ru-RU" sz="2000" dirty="0">
                <a:latin typeface="Cambria" panose="02040503050406030204" pitchFamily="18" charset="0"/>
              </a:rPr>
              <a:t>Должна быть получена представителем государственного органа и органа местного самоуправления только в силу исполнения обязанностей по службе в случаях и порядке, установленных федеральным законом</a:t>
            </a:r>
          </a:p>
          <a:p>
            <a:pPr marL="285750" indent="-285750" algn="just">
              <a:buFontTx/>
              <a:buChar char="-"/>
            </a:pPr>
            <a:endParaRPr lang="ru-RU" sz="2000" dirty="0">
              <a:latin typeface="Cambria" panose="02040503050406030204" pitchFamily="18" charset="0"/>
            </a:endParaRPr>
          </a:p>
          <a:p>
            <a:pPr marL="285750" indent="-285750" algn="just">
              <a:buFontTx/>
              <a:buChar char="-"/>
            </a:pPr>
            <a:endParaRPr lang="ru-RU" sz="2000" dirty="0">
              <a:latin typeface="Cambria" panose="02040503050406030204" pitchFamily="18" charset="0"/>
            </a:endParaRPr>
          </a:p>
          <a:p>
            <a:pPr marL="285750" indent="-285750" algn="just">
              <a:buFontTx/>
              <a:buChar char="-"/>
            </a:pPr>
            <a:endParaRPr lang="ru-RU" sz="2000" dirty="0">
              <a:latin typeface="Cambria" panose="02040503050406030204" pitchFamily="18" charset="0"/>
            </a:endParaRPr>
          </a:p>
          <a:p>
            <a:pPr algn="just"/>
            <a:r>
              <a:rPr lang="ru-RU" sz="2000" dirty="0">
                <a:solidFill>
                  <a:schemeClr val="accent2">
                    <a:lumMod val="75000"/>
                  </a:schemeClr>
                </a:solidFill>
                <a:latin typeface="Cambria" panose="02040503050406030204" pitchFamily="18" charset="0"/>
              </a:rPr>
              <a:t>Информация, не отвечающая этим требованиям, не может считаться служебной тайной и не подлежит правовой охране</a:t>
            </a:r>
          </a:p>
        </p:txBody>
      </p:sp>
    </p:spTree>
    <p:extLst>
      <p:ext uri="{BB962C8B-B14F-4D97-AF65-F5344CB8AC3E}">
        <p14:creationId xmlns:p14="http://schemas.microsoft.com/office/powerpoint/2010/main" val="289719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0662" y="428466"/>
            <a:ext cx="8568952" cy="5016758"/>
          </a:xfrm>
          <a:prstGeom prst="rect">
            <a:avLst/>
          </a:prstGeom>
        </p:spPr>
        <p:txBody>
          <a:bodyPr wrap="square">
            <a:spAutoFit/>
          </a:bodyPr>
          <a:lstStyle/>
          <a:p>
            <a:pPr algn="just"/>
            <a:r>
              <a:rPr lang="ru-RU" sz="2000" b="1" dirty="0">
                <a:solidFill>
                  <a:schemeClr val="accent2">
                    <a:lumMod val="75000"/>
                  </a:schemeClr>
                </a:solidFill>
                <a:latin typeface="Cambria" panose="02040503050406030204" pitchFamily="18" charset="0"/>
              </a:rPr>
              <a:t>Персональные данные – </a:t>
            </a:r>
            <a:r>
              <a:rPr lang="ru-RU" sz="2000" dirty="0">
                <a:latin typeface="Cambria" panose="02040503050406030204" pitchFamily="18" charset="0"/>
              </a:rPr>
              <a:t> сведения, использование которых без согласия субъекта персональных данных может нанести вред его чести, достоинству, деловой репутации, доброму имени, иным нематериальным благам и имущественным интересам:</a:t>
            </a:r>
          </a:p>
          <a:p>
            <a:pPr algn="just"/>
            <a:endParaRPr lang="ru-RU" sz="2000" dirty="0">
              <a:latin typeface="Cambria" panose="02040503050406030204" pitchFamily="18" charset="0"/>
            </a:endParaRPr>
          </a:p>
          <a:p>
            <a:pPr marL="285750" indent="-285750" algn="just">
              <a:buFontTx/>
              <a:buChar char="-"/>
            </a:pPr>
            <a:r>
              <a:rPr lang="ru-RU" sz="2000" dirty="0">
                <a:latin typeface="Cambria" panose="02040503050406030204" pitchFamily="18" charset="0"/>
              </a:rPr>
              <a:t>биографические и опознавательные данные </a:t>
            </a:r>
          </a:p>
          <a:p>
            <a:pPr marL="285750" indent="-285750" algn="just">
              <a:buFontTx/>
              <a:buChar char="-"/>
            </a:pPr>
            <a:r>
              <a:rPr lang="ru-RU" sz="2000" dirty="0">
                <a:latin typeface="Cambria" panose="02040503050406030204" pitchFamily="18" charset="0"/>
              </a:rPr>
              <a:t>сведения о семейном положении</a:t>
            </a:r>
          </a:p>
          <a:p>
            <a:pPr marL="285750" indent="-285750" algn="just">
              <a:buFontTx/>
              <a:buChar char="-"/>
            </a:pPr>
            <a:r>
              <a:rPr lang="ru-RU" sz="2000" dirty="0">
                <a:latin typeface="Cambria" panose="02040503050406030204" pitchFamily="18" charset="0"/>
              </a:rPr>
              <a:t>сведения об имущественном, финансовом положении </a:t>
            </a:r>
          </a:p>
          <a:p>
            <a:pPr marL="285750" indent="-285750" algn="just">
              <a:buFontTx/>
              <a:buChar char="-"/>
            </a:pPr>
            <a:r>
              <a:rPr lang="ru-RU" sz="2000" dirty="0">
                <a:latin typeface="Cambria" panose="02040503050406030204" pitchFamily="18" charset="0"/>
              </a:rPr>
              <a:t>личные характеристики </a:t>
            </a:r>
          </a:p>
          <a:p>
            <a:pPr marL="285750" indent="-285750" algn="just">
              <a:buFontTx/>
              <a:buChar char="-"/>
            </a:pPr>
            <a:r>
              <a:rPr lang="ru-RU" sz="2000" dirty="0">
                <a:latin typeface="Cambria" panose="02040503050406030204" pitchFamily="18" charset="0"/>
              </a:rPr>
              <a:t>сведения о состоянии здоровья</a:t>
            </a:r>
          </a:p>
          <a:p>
            <a:pPr algn="just"/>
            <a:endParaRPr lang="ru-RU" sz="2000" dirty="0">
              <a:latin typeface="Cambria" panose="02040503050406030204" pitchFamily="18" charset="0"/>
            </a:endParaRPr>
          </a:p>
          <a:p>
            <a:pPr algn="just"/>
            <a:endParaRPr lang="ru-RU" sz="2000" dirty="0">
              <a:latin typeface="Cambria" panose="02040503050406030204" pitchFamily="18" charset="0"/>
            </a:endParaRPr>
          </a:p>
          <a:p>
            <a:pPr algn="just"/>
            <a:r>
              <a:rPr lang="ru-RU" sz="2000" i="1" dirty="0">
                <a:latin typeface="Cambria" panose="02040503050406030204" pitchFamily="18" charset="0"/>
              </a:rPr>
              <a:t>Субъектами права здесь выступают:</a:t>
            </a:r>
            <a:endParaRPr lang="ru-RU" sz="2000" dirty="0">
              <a:latin typeface="Cambria" panose="02040503050406030204" pitchFamily="18" charset="0"/>
            </a:endParaRPr>
          </a:p>
          <a:p>
            <a:pPr algn="just"/>
            <a:r>
              <a:rPr lang="ru-RU" sz="2000" dirty="0">
                <a:latin typeface="Cambria" panose="02040503050406030204" pitchFamily="18" charset="0"/>
              </a:rPr>
              <a:t>- лица, к которым относятся соответствующие данные, и их наследники;</a:t>
            </a:r>
          </a:p>
          <a:p>
            <a:pPr algn="just"/>
            <a:r>
              <a:rPr lang="ru-RU" sz="2000" dirty="0">
                <a:latin typeface="Cambria" panose="02040503050406030204" pitchFamily="18" charset="0"/>
              </a:rPr>
              <a:t>- держатели персональных данных</a:t>
            </a:r>
          </a:p>
        </p:txBody>
      </p:sp>
    </p:spTree>
    <p:extLst>
      <p:ext uri="{BB962C8B-B14F-4D97-AF65-F5344CB8AC3E}">
        <p14:creationId xmlns:p14="http://schemas.microsoft.com/office/powerpoint/2010/main" val="38239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3899" y="548680"/>
            <a:ext cx="8568952" cy="5078313"/>
          </a:xfrm>
          <a:prstGeom prst="rect">
            <a:avLst/>
          </a:prstGeom>
        </p:spPr>
        <p:txBody>
          <a:bodyPr wrap="square">
            <a:spAutoFit/>
          </a:bodyPr>
          <a:lstStyle/>
          <a:p>
            <a:r>
              <a:rPr lang="ru-RU" i="1" dirty="0">
                <a:latin typeface="Cambria" panose="02040503050406030204" pitchFamily="18" charset="0"/>
              </a:rPr>
              <a:t>К числу основных </a:t>
            </a:r>
            <a:r>
              <a:rPr lang="ru-RU" b="1" dirty="0">
                <a:solidFill>
                  <a:schemeClr val="accent2">
                    <a:lumMod val="75000"/>
                  </a:schemeClr>
                </a:solidFill>
                <a:latin typeface="Cambria" panose="02040503050406030204" pitchFamily="18" charset="0"/>
              </a:rPr>
              <a:t>объектов интеллектуальной собственности </a:t>
            </a:r>
            <a:r>
              <a:rPr lang="ru-RU" i="1" dirty="0">
                <a:latin typeface="Cambria" panose="02040503050406030204" pitchFamily="18" charset="0"/>
              </a:rPr>
              <a:t>относятся:</a:t>
            </a:r>
          </a:p>
          <a:p>
            <a:endParaRPr lang="ru-RU" dirty="0">
              <a:latin typeface="Cambria" panose="02040503050406030204" pitchFamily="18" charset="0"/>
            </a:endParaRPr>
          </a:p>
          <a:p>
            <a:r>
              <a:rPr lang="ru-RU" dirty="0">
                <a:latin typeface="Cambria" panose="02040503050406030204" pitchFamily="18" charset="0"/>
              </a:rPr>
              <a:t>- произведения науки, литературы и искусства;</a:t>
            </a:r>
          </a:p>
          <a:p>
            <a:r>
              <a:rPr lang="ru-RU" dirty="0">
                <a:latin typeface="Cambria" panose="02040503050406030204" pitchFamily="18" charset="0"/>
              </a:rPr>
              <a:t>- результаты исполнительской деятельности артистов, режиссеров, дирижеров;</a:t>
            </a:r>
          </a:p>
          <a:p>
            <a:r>
              <a:rPr lang="ru-RU" dirty="0">
                <a:latin typeface="Cambria" panose="02040503050406030204" pitchFamily="18" charset="0"/>
              </a:rPr>
              <a:t> - результаты творчества;</a:t>
            </a:r>
          </a:p>
          <a:p>
            <a:r>
              <a:rPr lang="ru-RU" dirty="0">
                <a:latin typeface="Cambria" panose="02040503050406030204" pitchFamily="18" charset="0"/>
              </a:rPr>
              <a:t>- звукозаписи и записи изображения</a:t>
            </a:r>
          </a:p>
          <a:p>
            <a:r>
              <a:rPr lang="ru-RU" dirty="0">
                <a:latin typeface="Cambria" panose="02040503050406030204" pitchFamily="18" charset="0"/>
              </a:rPr>
              <a:t> - передача радио- и телевизионных сигналов</a:t>
            </a:r>
          </a:p>
          <a:p>
            <a:r>
              <a:rPr lang="ru-RU" dirty="0">
                <a:latin typeface="Cambria" panose="02040503050406030204" pitchFamily="18" charset="0"/>
              </a:rPr>
              <a:t> - изобретения</a:t>
            </a:r>
          </a:p>
          <a:p>
            <a:r>
              <a:rPr lang="ru-RU" dirty="0">
                <a:latin typeface="Cambria" panose="02040503050406030204" pitchFamily="18" charset="0"/>
              </a:rPr>
              <a:t> - промышленные образцы</a:t>
            </a:r>
          </a:p>
          <a:p>
            <a:r>
              <a:rPr lang="ru-RU" dirty="0">
                <a:latin typeface="Cambria" panose="02040503050406030204" pitchFamily="18" charset="0"/>
              </a:rPr>
              <a:t>- профессиональные секреты (ноу-хау)</a:t>
            </a:r>
          </a:p>
          <a:p>
            <a:r>
              <a:rPr lang="ru-RU" dirty="0">
                <a:latin typeface="Cambria" panose="02040503050406030204" pitchFamily="18" charset="0"/>
              </a:rPr>
              <a:t>- полезные модели</a:t>
            </a:r>
          </a:p>
          <a:p>
            <a:r>
              <a:rPr lang="ru-RU" dirty="0">
                <a:latin typeface="Cambria" panose="02040503050406030204" pitchFamily="18" charset="0"/>
              </a:rPr>
              <a:t>- селекционные достижения</a:t>
            </a:r>
          </a:p>
          <a:p>
            <a:r>
              <a:rPr lang="ru-RU" dirty="0">
                <a:latin typeface="Cambria" panose="02040503050406030204" pitchFamily="18" charset="0"/>
              </a:rPr>
              <a:t>- фирменные наименования и коммерческие обозначения правообладателя;</a:t>
            </a:r>
          </a:p>
          <a:p>
            <a:r>
              <a:rPr lang="ru-RU" dirty="0">
                <a:latin typeface="Cambria" panose="02040503050406030204" pitchFamily="18" charset="0"/>
              </a:rPr>
              <a:t>- товарные знаки и знаки обслуживания</a:t>
            </a:r>
          </a:p>
          <a:p>
            <a:r>
              <a:rPr lang="ru-RU" dirty="0">
                <a:latin typeface="Cambria" panose="02040503050406030204" pitchFamily="18" charset="0"/>
              </a:rPr>
              <a:t>- наименования мест происхождения товаров</a:t>
            </a:r>
          </a:p>
          <a:p>
            <a:r>
              <a:rPr lang="ru-RU" dirty="0">
                <a:latin typeface="Cambria" panose="02040503050406030204" pitchFamily="18" charset="0"/>
              </a:rPr>
              <a:t>- другие результаты интеллектуальной деятельности и средства индивидуализации, на которые в соответствии с законом могут признаваться или закрепляться исключительные права</a:t>
            </a:r>
          </a:p>
        </p:txBody>
      </p:sp>
    </p:spTree>
    <p:extLst>
      <p:ext uri="{BB962C8B-B14F-4D97-AF65-F5344CB8AC3E}">
        <p14:creationId xmlns:p14="http://schemas.microsoft.com/office/powerpoint/2010/main" val="154119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0"/>
            <a:ext cx="8229600" cy="504056"/>
          </a:xfrm>
        </p:spPr>
        <p:txBody>
          <a:bodyPr>
            <a:normAutofit fontScale="90000"/>
          </a:bodyPr>
          <a:lstStyle/>
          <a:p>
            <a:r>
              <a:rPr lang="ru-RU" dirty="0">
                <a:latin typeface="Times New Roman" pitchFamily="18" charset="0"/>
                <a:cs typeface="Times New Roman" pitchFamily="18" charset="0"/>
              </a:rPr>
              <a:t>Введение</a:t>
            </a:r>
          </a:p>
        </p:txBody>
      </p:sp>
      <p:sp>
        <p:nvSpPr>
          <p:cNvPr id="3" name="Содержимое 2"/>
          <p:cNvSpPr>
            <a:spLocks noGrp="1"/>
          </p:cNvSpPr>
          <p:nvPr>
            <p:ph idx="4294967295"/>
          </p:nvPr>
        </p:nvSpPr>
        <p:spPr>
          <a:xfrm>
            <a:off x="179512" y="548680"/>
            <a:ext cx="8784976" cy="6309320"/>
          </a:xfrm>
        </p:spPr>
        <p:txBody>
          <a:bodyPr>
            <a:normAutofit fontScale="25000" lnSpcReduction="20000"/>
          </a:bodyPr>
          <a:lstStyle/>
          <a:p>
            <a:pPr marL="0" indent="538163" eaLnBrk="1" hangingPunct="1">
              <a:lnSpc>
                <a:spcPct val="120000"/>
              </a:lnSpc>
              <a:buFont typeface="Wingdings" pitchFamily="2" charset="2"/>
              <a:buNone/>
              <a:defRPr/>
            </a:pPr>
            <a:r>
              <a:rPr lang="ru-RU" sz="9600" b="1" dirty="0">
                <a:latin typeface="Times New Roman" pitchFamily="18" charset="0"/>
                <a:cs typeface="Times New Roman" pitchFamily="18" charset="0"/>
              </a:rPr>
              <a:t>Информационной безопасностью</a:t>
            </a:r>
            <a:r>
              <a:rPr lang="ru-RU" sz="9600" dirty="0">
                <a:latin typeface="Times New Roman" pitchFamily="18" charset="0"/>
                <a:cs typeface="Times New Roman" pitchFamily="18" charset="0"/>
              </a:rPr>
              <a:t> называют комплекс организационных, технических и технологических мер по защите информации от неавторизованного доступа, разрушения, модификации, раскрытия и задержек в доступе.</a:t>
            </a:r>
          </a:p>
          <a:p>
            <a:pPr marL="0" indent="538163" eaLnBrk="1" hangingPunct="1">
              <a:lnSpc>
                <a:spcPct val="120000"/>
              </a:lnSpc>
              <a:buFont typeface="Wingdings" pitchFamily="2" charset="2"/>
              <a:buNone/>
              <a:defRPr/>
            </a:pPr>
            <a:r>
              <a:rPr lang="ru-RU" sz="9600" dirty="0">
                <a:latin typeface="Times New Roman" pitchFamily="18" charset="0"/>
                <a:cs typeface="Times New Roman" pitchFamily="18" charset="0"/>
              </a:rPr>
              <a:t> ИБ дает гарантию того, что достигаются следующие цели:</a:t>
            </a:r>
          </a:p>
          <a:p>
            <a:pPr eaLnBrk="1" hangingPunct="1">
              <a:lnSpc>
                <a:spcPct val="120000"/>
              </a:lnSpc>
              <a:defRPr/>
            </a:pPr>
            <a:r>
              <a:rPr lang="ru-RU" sz="9600" b="1" i="1" dirty="0">
                <a:latin typeface="Times New Roman" pitchFamily="18" charset="0"/>
                <a:cs typeface="Times New Roman" pitchFamily="18" charset="0"/>
              </a:rPr>
              <a:t>конфиденциальность</a:t>
            </a:r>
            <a:r>
              <a:rPr lang="ru-RU" sz="9600" dirty="0">
                <a:latin typeface="Times New Roman" pitchFamily="18" charset="0"/>
                <a:cs typeface="Times New Roman" pitchFamily="18" charset="0"/>
              </a:rPr>
              <a:t> информации (свойство информационных ресурсов, в том числе информации, связанное с тем, что они не станут доступными и не будут раскрыты для неуполномоченных лиц);</a:t>
            </a:r>
          </a:p>
          <a:p>
            <a:pPr eaLnBrk="1" hangingPunct="1">
              <a:lnSpc>
                <a:spcPct val="120000"/>
              </a:lnSpc>
              <a:defRPr/>
            </a:pPr>
            <a:r>
              <a:rPr lang="ru-RU" sz="9600" b="1" i="1" dirty="0">
                <a:latin typeface="Times New Roman" pitchFamily="18" charset="0"/>
                <a:cs typeface="Times New Roman" pitchFamily="18" charset="0"/>
              </a:rPr>
              <a:t>целостность</a:t>
            </a:r>
            <a:r>
              <a:rPr lang="ru-RU" sz="9600" dirty="0">
                <a:latin typeface="Times New Roman" pitchFamily="18" charset="0"/>
                <a:cs typeface="Times New Roman" pitchFamily="18" charset="0"/>
              </a:rPr>
              <a:t> информации и связанных с ней процессов (неизменность информации в процессе ее передачи или хранения);</a:t>
            </a:r>
          </a:p>
          <a:p>
            <a:pPr eaLnBrk="1" hangingPunct="1">
              <a:lnSpc>
                <a:spcPct val="120000"/>
              </a:lnSpc>
              <a:defRPr/>
            </a:pPr>
            <a:r>
              <a:rPr lang="ru-RU" sz="9600" b="1" i="1" dirty="0">
                <a:latin typeface="Times New Roman" pitchFamily="18" charset="0"/>
                <a:cs typeface="Times New Roman" pitchFamily="18" charset="0"/>
              </a:rPr>
              <a:t>доступность</a:t>
            </a:r>
            <a:r>
              <a:rPr lang="ru-RU" sz="9600" dirty="0">
                <a:latin typeface="Times New Roman" pitchFamily="18" charset="0"/>
                <a:cs typeface="Times New Roman" pitchFamily="18" charset="0"/>
              </a:rPr>
              <a:t> информации, когда она нужна (свойство информационных ресурсов, в том числе информации, определяющее возможность их получения и использования по требованию).</a:t>
            </a:r>
          </a:p>
          <a:p>
            <a:pPr eaLnBrk="1" hangingPunct="1">
              <a:buFont typeface="Wingdings" pitchFamily="2" charset="2"/>
              <a:buNone/>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http://wm-help.net/new_site/img/120467185/i_239.png"/>
          <p:cNvPicPr>
            <a:picLocks noChangeAspect="1" noChangeArrowheads="1"/>
          </p:cNvPicPr>
          <p:nvPr/>
        </p:nvPicPr>
        <p:blipFill>
          <a:blip r:embed="rId2" cstate="print"/>
          <a:srcRect/>
          <a:stretch>
            <a:fillRect/>
          </a:stretch>
        </p:blipFill>
        <p:spPr bwMode="auto">
          <a:xfrm>
            <a:off x="323528" y="1268760"/>
            <a:ext cx="8491537" cy="37958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a:t>Методы и средства организационно-правовой защиты информации</a:t>
            </a:r>
            <a:br>
              <a:rPr lang="ru-RU" sz="3200" b="1" dirty="0"/>
            </a:br>
            <a:endParaRPr lang="ru-RU" sz="3200" dirty="0"/>
          </a:p>
        </p:txBody>
      </p:sp>
      <p:sp>
        <p:nvSpPr>
          <p:cNvPr id="3" name="Содержимое 2"/>
          <p:cNvSpPr>
            <a:spLocks noGrp="1"/>
          </p:cNvSpPr>
          <p:nvPr>
            <p:ph idx="1"/>
          </p:nvPr>
        </p:nvSpPr>
        <p:spPr/>
        <p:txBody>
          <a:bodyPr>
            <a:normAutofit fontScale="70000" lnSpcReduction="20000"/>
          </a:bodyPr>
          <a:lstStyle/>
          <a:p>
            <a:r>
              <a:rPr lang="ru-RU" dirty="0"/>
              <a:t>К методам и средствам организационной защиты информации относятся организационно-технические и организационно-правовые мероприятия, проводимые в процессе создания и эксплуатации КС для обеспечения защиты информации. Эти мероприятия должны проводиться при строительстве или ремонте помещений, в которых будут размещаться компьютеры; проектировании системы, монтаже и наладке ее технических и программных средств; испытаниях и проверке работоспособности компьютерной системы.</a:t>
            </a:r>
          </a:p>
          <a:p>
            <a:r>
              <a:rPr lang="ru-RU" dirty="0"/>
              <a:t>Основой проведения организационных мероприятий является использование и подготовка законодательных и нормативных документов в области информационной безопасности, которые на правовом уровне должны регулировать доступ к информации со стороны потребителей.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91264" cy="1228998"/>
          </a:xfrm>
          <a:solidFill>
            <a:srgbClr val="00B0F0"/>
          </a:solidFill>
        </p:spPr>
        <p:txBody>
          <a:bodyPr>
            <a:normAutofit fontScale="90000"/>
          </a:bodyPr>
          <a:lstStyle/>
          <a:p>
            <a:r>
              <a:rPr lang="ru-RU" sz="3200" b="1" dirty="0"/>
              <a:t>Методы и средства </a:t>
            </a:r>
            <a:br>
              <a:rPr lang="ru-RU" sz="3200" b="1" dirty="0"/>
            </a:br>
            <a:r>
              <a:rPr lang="ru-RU" sz="3200" b="1" dirty="0"/>
              <a:t>инженерно-технической защиты информации</a:t>
            </a:r>
            <a:endParaRPr lang="ru-RU" sz="3200" dirty="0"/>
          </a:p>
        </p:txBody>
      </p:sp>
      <p:sp>
        <p:nvSpPr>
          <p:cNvPr id="3" name="Содержимое 2"/>
          <p:cNvSpPr>
            <a:spLocks noGrp="1"/>
          </p:cNvSpPr>
          <p:nvPr>
            <p:ph idx="1"/>
          </p:nvPr>
        </p:nvSpPr>
        <p:spPr/>
        <p:txBody>
          <a:bodyPr>
            <a:noAutofit/>
          </a:bodyPr>
          <a:lstStyle/>
          <a:p>
            <a:r>
              <a:rPr lang="ru-RU" sz="1800" b="1" dirty="0"/>
              <a:t>Инженерно-техническая защита (ИТЗ)</a:t>
            </a:r>
            <a:r>
              <a:rPr lang="ru-RU" sz="1800" dirty="0"/>
              <a:t> – это совокупность специальных органов, технических средств и мероприятий по их использованию в интересах защиты конфиденциальной информации.</a:t>
            </a:r>
          </a:p>
          <a:p>
            <a:r>
              <a:rPr lang="ru-RU" sz="1800" dirty="0"/>
              <a:t>Многообразие целей, задач, объектов защиты и проводимых мероприятий предполагает рассмотрение некоторой системы классификации средств по виду, ориентации и другим характеристикам.</a:t>
            </a:r>
          </a:p>
          <a:p>
            <a:r>
              <a:rPr lang="ru-RU" sz="1800" dirty="0"/>
              <a:t>Например, средства инженерно-технической защиты можно рассматривать по объектам их воздействия. В этом плане они могут применяться для защиты людей, материальных средств, финансов, информации.</a:t>
            </a:r>
          </a:p>
          <a:p>
            <a:r>
              <a:rPr lang="ru-RU" sz="1800" dirty="0"/>
              <a:t>Многообразие классификационных характеристик позволяет рассматривать инженерно-технические средства по объектам воздействия, характеру мероприятий, способам реализации, масштабу охвата, классу средств злоумышленников, которым оказывается противодействие со стороны службы безопасности.</a:t>
            </a:r>
          </a:p>
          <a:p>
            <a:endParaRPr lang="ru-RU" sz="1800" dirty="0"/>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340768"/>
          </a:xfrm>
          <a:solidFill>
            <a:srgbClr val="00B0F0"/>
          </a:solidFill>
        </p:spPr>
        <p:txBody>
          <a:bodyPr>
            <a:normAutofit fontScale="90000"/>
          </a:bodyPr>
          <a:lstStyle/>
          <a:p>
            <a:r>
              <a:rPr lang="ru-RU" sz="3100" b="1" dirty="0"/>
              <a:t>По функциональному назначению </a:t>
            </a:r>
            <a:r>
              <a:rPr lang="ru-RU" sz="3100" dirty="0"/>
              <a:t>средства инженерно-технической защиты делятся на следующие группы:</a:t>
            </a:r>
            <a:endParaRPr lang="ru-RU" sz="3200" dirty="0"/>
          </a:p>
        </p:txBody>
      </p:sp>
      <p:sp>
        <p:nvSpPr>
          <p:cNvPr id="3" name="Содержимое 2"/>
          <p:cNvSpPr>
            <a:spLocks noGrp="1"/>
          </p:cNvSpPr>
          <p:nvPr>
            <p:ph idx="1"/>
          </p:nvPr>
        </p:nvSpPr>
        <p:spPr>
          <a:xfrm>
            <a:off x="0" y="1340768"/>
            <a:ext cx="9144000" cy="5328592"/>
          </a:xfrm>
        </p:spPr>
        <p:txBody>
          <a:bodyPr>
            <a:noAutofit/>
          </a:bodyPr>
          <a:lstStyle/>
          <a:p>
            <a:pPr marL="0" indent="363538" algn="just">
              <a:buNone/>
            </a:pPr>
            <a:r>
              <a:rPr lang="ru-RU" sz="1800" dirty="0"/>
              <a:t>1. физические средства, включающие различные средства и сооружения, препятствующие физическому проникновению (или доступу) злоумышленников на объекты защиты и к материальным носителям конфиденциальной информации (рис. 16) и осуществляющие защиту персонала, материальных средств, финансов и информации от противоправных воздействий;</a:t>
            </a:r>
          </a:p>
          <a:p>
            <a:pPr marL="0" indent="363538" algn="just">
              <a:buNone/>
            </a:pPr>
            <a:r>
              <a:rPr lang="ru-RU" sz="1800" dirty="0"/>
              <a:t>2. аппаратные средства – приборы, устройства, приспособления и другие технические решения, используемые в интересах защиты информации. В практике деятельности предприятия находит широкое применение самая различная аппаратура, начиная с телефонного аппарата до совершенных автоматизированных систем, обеспечивающих производственную деятельность. Основная задача аппаратных средств – обеспечение стойкой защиты информации от разглашения, утечки и несанкционированного доступа через технические средства обеспечения производственной деятельности;</a:t>
            </a:r>
          </a:p>
          <a:p>
            <a:pPr marL="0" indent="363538" algn="just">
              <a:buNone/>
            </a:pPr>
            <a:r>
              <a:rPr lang="ru-RU" sz="1800" dirty="0"/>
              <a:t>3. </a:t>
            </a:r>
            <a:r>
              <a:rPr lang="ru-RU" sz="1800" b="1" dirty="0"/>
              <a:t>программные средства</a:t>
            </a:r>
            <a:r>
              <a:rPr lang="ru-RU" sz="1800" dirty="0"/>
              <a:t>, охватывающие специальные программы, программные комплексы и системы защиты информации в информационных системах различного назначения и средствах обработки (сбор, накопление, хранение, обработка и передача) данных;</a:t>
            </a:r>
          </a:p>
          <a:p>
            <a:pPr marL="0" indent="363538" algn="just">
              <a:buNone/>
            </a:pPr>
            <a:r>
              <a:rPr lang="ru-RU" sz="1800" dirty="0"/>
              <a:t>4. </a:t>
            </a:r>
            <a:r>
              <a:rPr lang="ru-RU" sz="1800" b="1" dirty="0"/>
              <a:t>криптографические средства </a:t>
            </a:r>
            <a:r>
              <a:rPr lang="ru-RU" sz="1800" dirty="0"/>
              <a:t>– это специальные математические и алгоритмические средства защиты информации, передаваемой по системам и сетям связи, хранимой и обрабатываемой на ЭВМ с использованием разнообразных методов шифрования.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3200" b="1" dirty="0"/>
              <a:t>Основные направления использования программной защиты информации</a:t>
            </a:r>
            <a:br>
              <a:rPr lang="ru-RU" sz="3200" b="1" dirty="0"/>
            </a:br>
            <a:endParaRPr lang="ru-RU" sz="3200" dirty="0"/>
          </a:p>
        </p:txBody>
      </p:sp>
      <p:sp>
        <p:nvSpPr>
          <p:cNvPr id="3" name="Содержимое 2"/>
          <p:cNvSpPr>
            <a:spLocks noGrp="1"/>
          </p:cNvSpPr>
          <p:nvPr>
            <p:ph idx="1"/>
          </p:nvPr>
        </p:nvSpPr>
        <p:spPr>
          <a:xfrm>
            <a:off x="457200" y="1268760"/>
            <a:ext cx="8229600" cy="4857403"/>
          </a:xfrm>
        </p:spPr>
        <p:txBody>
          <a:bodyPr>
            <a:normAutofit fontScale="92500" lnSpcReduction="10000"/>
          </a:bodyPr>
          <a:lstStyle/>
          <a:p>
            <a:pPr marL="0" indent="538163" algn="just">
              <a:buNone/>
            </a:pPr>
            <a:r>
              <a:rPr lang="ru-RU" dirty="0"/>
              <a:t>Для обеспечения безопасности конфиденциальной информации выделяют, в частности такие:</a:t>
            </a:r>
          </a:p>
          <a:p>
            <a:pPr>
              <a:buNone/>
            </a:pPr>
            <a:r>
              <a:rPr lang="ru-RU" dirty="0"/>
              <a:t>1) защита информации от несанкционированной доступа;</a:t>
            </a:r>
          </a:p>
          <a:p>
            <a:pPr>
              <a:buNone/>
            </a:pPr>
            <a:r>
              <a:rPr lang="ru-RU" dirty="0"/>
              <a:t>2) защита информации от копирования;</a:t>
            </a:r>
          </a:p>
          <a:p>
            <a:pPr>
              <a:buNone/>
            </a:pPr>
            <a:r>
              <a:rPr lang="ru-RU" dirty="0"/>
              <a:t>3) защита программ от копирования;</a:t>
            </a:r>
          </a:p>
          <a:p>
            <a:pPr>
              <a:buNone/>
            </a:pPr>
            <a:r>
              <a:rPr lang="ru-RU" dirty="0"/>
              <a:t>4) защита программ от вирусов;</a:t>
            </a:r>
          </a:p>
          <a:p>
            <a:pPr>
              <a:buNone/>
            </a:pPr>
            <a:r>
              <a:rPr lang="ru-RU" dirty="0"/>
              <a:t>5) защита информации от вирусов;</a:t>
            </a:r>
          </a:p>
          <a:p>
            <a:pPr>
              <a:buNone/>
            </a:pPr>
            <a:r>
              <a:rPr lang="ru-RU" dirty="0"/>
              <a:t>6) программная защита каналов связи.</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ru-RU">
                <a:latin typeface="Arial" charset="0"/>
              </a:rPr>
              <a:t>Защита на программно-техническом уровне:</a:t>
            </a:r>
          </a:p>
        </p:txBody>
      </p:sp>
      <p:sp>
        <p:nvSpPr>
          <p:cNvPr id="7171" name="Rectangle 3"/>
          <p:cNvSpPr>
            <a:spLocks noGrp="1" noChangeArrowheads="1"/>
          </p:cNvSpPr>
          <p:nvPr>
            <p:ph type="body" idx="1"/>
          </p:nvPr>
        </p:nvSpPr>
        <p:spPr>
          <a:xfrm>
            <a:off x="1600200" y="2362200"/>
            <a:ext cx="6858000" cy="3124200"/>
          </a:xfrm>
        </p:spPr>
        <p:txBody>
          <a:bodyPr/>
          <a:lstStyle/>
          <a:p>
            <a:pPr algn="just"/>
            <a:r>
              <a:rPr lang="en-GB">
                <a:latin typeface="Arial" charset="0"/>
              </a:rPr>
              <a:t>резервное копирование,</a:t>
            </a:r>
            <a:endParaRPr lang="ru-RU">
              <a:latin typeface="Arial" charset="0"/>
            </a:endParaRPr>
          </a:p>
          <a:p>
            <a:pPr algn="just"/>
            <a:r>
              <a:rPr lang="en-GB">
                <a:latin typeface="Arial" charset="0"/>
              </a:rPr>
              <a:t>антивирусная защита, </a:t>
            </a:r>
            <a:endParaRPr lang="ru-RU">
              <a:latin typeface="Arial" charset="0"/>
            </a:endParaRPr>
          </a:p>
          <a:p>
            <a:pPr algn="just"/>
            <a:r>
              <a:rPr lang="en-GB">
                <a:latin typeface="Arial" charset="0"/>
              </a:rPr>
              <a:t>парольная защита, </a:t>
            </a:r>
            <a:endParaRPr lang="ru-RU">
              <a:latin typeface="Arial" charset="0"/>
            </a:endParaRPr>
          </a:p>
          <a:p>
            <a:pPr algn="just"/>
            <a:r>
              <a:rPr lang="en-GB">
                <a:latin typeface="Arial" charset="0"/>
              </a:rPr>
              <a:t>межсетевые экраны, </a:t>
            </a:r>
            <a:endParaRPr lang="ru-RU">
              <a:latin typeface="Arial" charset="0"/>
            </a:endParaRPr>
          </a:p>
          <a:p>
            <a:r>
              <a:rPr lang="en-GB">
                <a:latin typeface="Arial" charset="0"/>
              </a:rPr>
              <a:t>шифрование данных и т.д. </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dirty="0"/>
              <a:t>Разновидности специальных программ ЗИ</a:t>
            </a:r>
          </a:p>
        </p:txBody>
      </p:sp>
      <p:sp>
        <p:nvSpPr>
          <p:cNvPr id="3" name="Содержимое 2"/>
          <p:cNvSpPr>
            <a:spLocks noGrp="1"/>
          </p:cNvSpPr>
          <p:nvPr>
            <p:ph idx="1"/>
          </p:nvPr>
        </p:nvSpPr>
        <p:spPr>
          <a:xfrm>
            <a:off x="179512" y="1340768"/>
            <a:ext cx="8795320" cy="5069160"/>
          </a:xfrm>
        </p:spPr>
        <p:txBody>
          <a:bodyPr>
            <a:noAutofit/>
          </a:bodyPr>
          <a:lstStyle/>
          <a:p>
            <a:pPr marL="0" indent="538163" algn="just">
              <a:buNone/>
            </a:pPr>
            <a:r>
              <a:rPr lang="ru-RU" sz="2000" dirty="0"/>
              <a:t>По каждому из указанных направлений имеется достаточное количество качественных, разработанных профессиональными организациями и распространяемых на рынках программных продуктов.</a:t>
            </a:r>
          </a:p>
          <a:p>
            <a:pPr marL="0" indent="538163" algn="just">
              <a:buNone/>
            </a:pPr>
            <a:r>
              <a:rPr lang="ru-RU" sz="2000" dirty="0"/>
              <a:t>Программные средства защиты имеют следующие разновидности специальных программ:</a:t>
            </a:r>
          </a:p>
          <a:p>
            <a:pPr marL="0" indent="538163">
              <a:buNone/>
            </a:pPr>
            <a:r>
              <a:rPr lang="ru-RU" sz="2000" dirty="0"/>
              <a:t>1) идентификации технических средств, файлов и аутентификации пользователей;</a:t>
            </a:r>
          </a:p>
          <a:p>
            <a:pPr marL="0" indent="538163">
              <a:buNone/>
            </a:pPr>
            <a:r>
              <a:rPr lang="ru-RU" sz="2000" dirty="0"/>
              <a:t>2) регистрации и контроля работы технических средств и пользователей;</a:t>
            </a:r>
          </a:p>
          <a:p>
            <a:pPr marL="0" indent="538163">
              <a:buNone/>
            </a:pPr>
            <a:r>
              <a:rPr lang="ru-RU" sz="2000" dirty="0"/>
              <a:t>3) обслуживания режимов обработки информации ограниченного пользования;</a:t>
            </a:r>
          </a:p>
          <a:p>
            <a:pPr marL="0" indent="538163">
              <a:buNone/>
            </a:pPr>
            <a:r>
              <a:rPr lang="ru-RU" sz="2000" dirty="0"/>
              <a:t>4) защиты операционных средств ЭВМ и прикладных программ пользователей;</a:t>
            </a:r>
          </a:p>
          <a:p>
            <a:pPr marL="0" indent="538163">
              <a:buNone/>
            </a:pPr>
            <a:r>
              <a:rPr lang="ru-RU" sz="2000" dirty="0"/>
              <a:t>5) уничтожения информации в защитные устройства после использования;</a:t>
            </a:r>
          </a:p>
          <a:p>
            <a:pPr marL="0" indent="538163">
              <a:buNone/>
            </a:pPr>
            <a:r>
              <a:rPr lang="ru-RU" sz="2000" dirty="0"/>
              <a:t>6) сигнализирующих нарушения использования ресурсов;</a:t>
            </a:r>
          </a:p>
          <a:p>
            <a:pPr marL="0" indent="538163">
              <a:buNone/>
            </a:pPr>
            <a:r>
              <a:rPr lang="ru-RU" sz="2000" dirty="0"/>
              <a:t>7) вспомогательных программ защиты различного назначения.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3200" b="1" dirty="0"/>
              <a:t>Защита информации от несанкционированного доступа</a:t>
            </a:r>
            <a:br>
              <a:rPr lang="ru-RU" sz="3200" b="1" dirty="0"/>
            </a:br>
            <a:endParaRPr lang="ru-RU" sz="3200" dirty="0"/>
          </a:p>
        </p:txBody>
      </p:sp>
      <p:sp>
        <p:nvSpPr>
          <p:cNvPr id="3" name="Содержимое 2"/>
          <p:cNvSpPr>
            <a:spLocks noGrp="1"/>
          </p:cNvSpPr>
          <p:nvPr>
            <p:ph idx="1"/>
          </p:nvPr>
        </p:nvSpPr>
        <p:spPr>
          <a:xfrm>
            <a:off x="457200" y="1124744"/>
            <a:ext cx="8229600" cy="5001419"/>
          </a:xfrm>
        </p:spPr>
        <p:txBody>
          <a:bodyPr>
            <a:noAutofit/>
          </a:bodyPr>
          <a:lstStyle/>
          <a:p>
            <a:pPr marL="0" indent="538163" algn="just">
              <a:buNone/>
            </a:pPr>
            <a:r>
              <a:rPr lang="ru-RU" sz="2400" dirty="0"/>
              <a:t>Для защиты от чужого вторжения обязательно предусматриваются определенные меры безопасности. Основные функции, которые должны осуществляться программными средствами, это:</a:t>
            </a:r>
          </a:p>
          <a:p>
            <a:pPr>
              <a:buNone/>
            </a:pPr>
            <a:r>
              <a:rPr lang="ru-RU" sz="2400" dirty="0"/>
              <a:t>1) идентификация субъектов и объектов;</a:t>
            </a:r>
          </a:p>
          <a:p>
            <a:pPr>
              <a:buNone/>
            </a:pPr>
            <a:r>
              <a:rPr lang="ru-RU" sz="2400" dirty="0"/>
              <a:t>2) разграничение (иногда и полная изоляция) доступа к вычислительным ресурсам и информации;</a:t>
            </a:r>
          </a:p>
          <a:p>
            <a:pPr>
              <a:buNone/>
            </a:pPr>
            <a:r>
              <a:rPr lang="ru-RU" sz="2400" dirty="0"/>
              <a:t>3) контроль и регистрация действий с информацией и программами.</a:t>
            </a:r>
          </a:p>
          <a:p>
            <a:pPr marL="0" indent="538163" algn="just">
              <a:buNone/>
            </a:pPr>
            <a:r>
              <a:rPr lang="ru-RU" sz="2400" dirty="0"/>
              <a:t>Наиболее распространенным методом идентификации является парольная идентификация. Однако практика показывает, что парольная защита данных является слабым звеном, так как пароль можно подслушать или подсмотреть, перехватить или просто разгадать.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200" b="1" dirty="0"/>
              <a:t>Защита от копирования</a:t>
            </a:r>
            <a:br>
              <a:rPr lang="ru-RU" sz="3200" b="1" dirty="0"/>
            </a:br>
            <a:endParaRPr lang="ru-RU" sz="3200" dirty="0"/>
          </a:p>
        </p:txBody>
      </p:sp>
      <p:sp>
        <p:nvSpPr>
          <p:cNvPr id="3" name="Содержимое 2"/>
          <p:cNvSpPr>
            <a:spLocks noGrp="1"/>
          </p:cNvSpPr>
          <p:nvPr>
            <p:ph idx="1"/>
          </p:nvPr>
        </p:nvSpPr>
        <p:spPr>
          <a:xfrm>
            <a:off x="457200" y="764704"/>
            <a:ext cx="8229600" cy="5361459"/>
          </a:xfrm>
        </p:spPr>
        <p:txBody>
          <a:bodyPr>
            <a:normAutofit fontScale="62500" lnSpcReduction="20000"/>
          </a:bodyPr>
          <a:lstStyle/>
          <a:p>
            <a:pPr marL="0" indent="538163" algn="just">
              <a:buNone/>
            </a:pPr>
            <a:r>
              <a:rPr lang="ru-RU" dirty="0"/>
              <a:t>Средства защиты от копирования предотвращают использование ворованных копий программного обеспечения и являются в настоящее время единственно надежным средством – как защищающим авторское право программистов-разработчиков, так и стимулирующих развитие рынка.</a:t>
            </a:r>
          </a:p>
          <a:p>
            <a:pPr marL="0" indent="538163" algn="just">
              <a:buNone/>
            </a:pPr>
            <a:r>
              <a:rPr lang="ru-RU" dirty="0"/>
              <a:t>Под средствами защиты от копирования понимаются средства, обеспечивающие выполнение программой своих функций только при опознании некоторого уникального </a:t>
            </a:r>
            <a:r>
              <a:rPr lang="ru-RU" dirty="0" err="1"/>
              <a:t>некопируемого</a:t>
            </a:r>
            <a:r>
              <a:rPr lang="ru-RU" dirty="0"/>
              <a:t> элемента. Таким элементом (называемым ключевым) может быть дискета, определенная часть компьютера или специальное устройство, подключаемое к персональному компьютеру. </a:t>
            </a:r>
            <a:r>
              <a:rPr lang="ru-RU" b="1" dirty="0"/>
              <a:t>Защита от копирования</a:t>
            </a:r>
            <a:r>
              <a:rPr lang="ru-RU" dirty="0"/>
              <a:t> реализуется выполнением ряда функций, являющихся общими для всех систем защиты:</a:t>
            </a:r>
          </a:p>
          <a:p>
            <a:pPr>
              <a:buNone/>
            </a:pPr>
            <a:r>
              <a:rPr lang="ru-RU" dirty="0"/>
              <a:t>1. Идентификация среды, из которой будет запускаться программа (дискета или ПК);</a:t>
            </a:r>
          </a:p>
          <a:p>
            <a:pPr>
              <a:buNone/>
            </a:pPr>
            <a:r>
              <a:rPr lang="ru-RU" dirty="0"/>
              <a:t>2. Аутентификация среды, из которой запущена программа;</a:t>
            </a:r>
          </a:p>
          <a:p>
            <a:pPr>
              <a:buNone/>
            </a:pPr>
            <a:r>
              <a:rPr lang="ru-RU" dirty="0"/>
              <a:t>3. Реакция на запуск из несанкционированной среды;</a:t>
            </a:r>
          </a:p>
          <a:p>
            <a:pPr>
              <a:buNone/>
            </a:pPr>
            <a:r>
              <a:rPr lang="ru-RU" dirty="0"/>
              <a:t>4. Регистрация санкционированного копирования;</a:t>
            </a:r>
          </a:p>
          <a:p>
            <a:pPr>
              <a:buNone/>
            </a:pPr>
            <a:r>
              <a:rPr lang="ru-RU" dirty="0"/>
              <a:t>5. Противодействие изучению алгоритмов работы системы.</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3200" b="1" dirty="0"/>
              <a:t>Защита программ и данных от компьютерных вирусов</a:t>
            </a:r>
            <a:br>
              <a:rPr lang="ru-RU" sz="3200" b="1" dirty="0"/>
            </a:br>
            <a:endParaRPr lang="ru-RU" sz="3200" dirty="0"/>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r>
              <a:rPr lang="ru-RU" dirty="0"/>
              <a:t>Вредительские программы и, прежде всего, вирусы представляют очень серьезную опасность при хранении на ПЭВМ конфиденциальной информации. Недооценка этой опасности может иметь серьезные последствия для информации пользователей. Знание механизмов действия вирусов, методов и средств борьбы с ними позволяет эффективно организовать противодействие вирусам, свести к минимуму вероятность заражения и потерь от их воздействия.</a:t>
            </a:r>
          </a:p>
          <a:p>
            <a:r>
              <a:rPr lang="ru-RU" dirty="0"/>
              <a:t>«Компьютерные вирусы» – это небольшие исполняемые или интерпретируемые программы, обладающие свойством распространения и самовоспроизведения (репликации) в компьютерной системе. Вирусы могут выполнять изменение или уничтожение программного обеспечения или данных, хранящихся в ПЭВМ. В процессе распространения вирусы могут себя модифицировать.</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65125" y="800100"/>
            <a:ext cx="184150" cy="366713"/>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51203" name="Rectangle 3"/>
          <p:cNvSpPr>
            <a:spLocks noChangeArrowheads="1"/>
          </p:cNvSpPr>
          <p:nvPr/>
        </p:nvSpPr>
        <p:spPr bwMode="auto">
          <a:xfrm>
            <a:off x="1762125" y="16668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04" name="Rectangle 4"/>
          <p:cNvSpPr>
            <a:spLocks noChangeArrowheads="1"/>
          </p:cNvSpPr>
          <p:nvPr/>
        </p:nvSpPr>
        <p:spPr bwMode="auto">
          <a:xfrm>
            <a:off x="1819275" y="35718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05" name="Rectangle 5"/>
          <p:cNvSpPr>
            <a:spLocks noChangeArrowheads="1"/>
          </p:cNvSpPr>
          <p:nvPr/>
        </p:nvSpPr>
        <p:spPr bwMode="auto">
          <a:xfrm>
            <a:off x="2052638" y="90963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06" name="Text Box 6"/>
          <p:cNvSpPr txBox="1">
            <a:spLocks noChangeArrowheads="1"/>
          </p:cNvSpPr>
          <p:nvPr/>
        </p:nvSpPr>
        <p:spPr bwMode="auto">
          <a:xfrm>
            <a:off x="0" y="838200"/>
            <a:ext cx="184150" cy="457200"/>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51207" name="Rectangle 7"/>
          <p:cNvSpPr>
            <a:spLocks noChangeArrowheads="1"/>
          </p:cNvSpPr>
          <p:nvPr/>
        </p:nvSpPr>
        <p:spPr bwMode="auto">
          <a:xfrm>
            <a:off x="1938338" y="119538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08" name="Rectangle 8"/>
          <p:cNvSpPr>
            <a:spLocks noChangeArrowheads="1"/>
          </p:cNvSpPr>
          <p:nvPr/>
        </p:nvSpPr>
        <p:spPr bwMode="auto">
          <a:xfrm>
            <a:off x="1928813" y="2447925"/>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09" name="Rectangle 9"/>
          <p:cNvSpPr>
            <a:spLocks noChangeArrowheads="1"/>
          </p:cNvSpPr>
          <p:nvPr/>
        </p:nvSpPr>
        <p:spPr bwMode="auto">
          <a:xfrm>
            <a:off x="2109788" y="205263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10" name="Rectangle 10"/>
          <p:cNvSpPr>
            <a:spLocks noChangeArrowheads="1"/>
          </p:cNvSpPr>
          <p:nvPr/>
        </p:nvSpPr>
        <p:spPr bwMode="auto">
          <a:xfrm>
            <a:off x="1866900" y="1938338"/>
            <a:ext cx="9144000" cy="0"/>
          </a:xfrm>
          <a:prstGeom prst="rect">
            <a:avLst/>
          </a:prstGeom>
          <a:noFill/>
          <a:ln w="9525">
            <a:noFill/>
            <a:miter lim="800000"/>
            <a:headEnd/>
            <a:tailEnd/>
          </a:ln>
        </p:spPr>
        <p:txBody>
          <a:bodyPr>
            <a:spAutoFit/>
          </a:bodyPr>
          <a:lstStyle/>
          <a:p>
            <a:endParaRPr lang="ru-RU">
              <a:latin typeface="Calibri" pitchFamily="34" charset="0"/>
            </a:endParaRPr>
          </a:p>
        </p:txBody>
      </p:sp>
      <p:sp>
        <p:nvSpPr>
          <p:cNvPr id="51211" name="Text Box 12"/>
          <p:cNvSpPr txBox="1">
            <a:spLocks noChangeArrowheads="1"/>
          </p:cNvSpPr>
          <p:nvPr/>
        </p:nvSpPr>
        <p:spPr bwMode="auto">
          <a:xfrm>
            <a:off x="220663" y="404813"/>
            <a:ext cx="8599809" cy="5016758"/>
          </a:xfrm>
          <a:prstGeom prst="rect">
            <a:avLst/>
          </a:prstGeom>
          <a:noFill/>
          <a:ln w="9525">
            <a:noFill/>
            <a:miter lim="800000"/>
            <a:headEnd/>
            <a:tailEnd/>
          </a:ln>
        </p:spPr>
        <p:txBody>
          <a:bodyPr wrap="square">
            <a:spAutoFit/>
          </a:bodyPr>
          <a:lstStyle/>
          <a:p>
            <a:pPr marL="457200" indent="-457200"/>
            <a:r>
              <a:rPr lang="ru-RU" sz="2000" dirty="0">
                <a:solidFill>
                  <a:schemeClr val="accent2"/>
                </a:solidFill>
                <a:latin typeface="Calibri" pitchFamily="34" charset="0"/>
                <a:cs typeface="Times New Roman" pitchFamily="18" charset="0"/>
              </a:rPr>
              <a:t>Федеральны</a:t>
            </a:r>
            <a:r>
              <a:rPr lang="ru-RU" sz="2000" dirty="0">
                <a:solidFill>
                  <a:schemeClr val="accent2"/>
                </a:solidFill>
                <a:latin typeface="Calibri" pitchFamily="34" charset="0"/>
              </a:rPr>
              <a:t>й</a:t>
            </a:r>
            <a:r>
              <a:rPr lang="ru-RU" sz="2000" dirty="0">
                <a:solidFill>
                  <a:schemeClr val="accent2"/>
                </a:solidFill>
                <a:latin typeface="Calibri" pitchFamily="34" charset="0"/>
                <a:cs typeface="Times New Roman" pitchFamily="18" charset="0"/>
              </a:rPr>
              <a:t> закон «Об информации, информационных технологиях и о</a:t>
            </a:r>
          </a:p>
          <a:p>
            <a:pPr marL="457200" indent="-457200"/>
            <a:r>
              <a:rPr lang="ru-RU" sz="2000" dirty="0">
                <a:solidFill>
                  <a:schemeClr val="accent2"/>
                </a:solidFill>
                <a:latin typeface="Calibri" pitchFamily="34" charset="0"/>
                <a:cs typeface="Times New Roman" pitchFamily="18" charset="0"/>
              </a:rPr>
              <a:t> защите</a:t>
            </a:r>
            <a:r>
              <a:rPr lang="ru-RU" sz="2000" dirty="0">
                <a:solidFill>
                  <a:schemeClr val="accent2"/>
                </a:solidFill>
                <a:latin typeface="Calibri" pitchFamily="34" charset="0"/>
              </a:rPr>
              <a:t> </a:t>
            </a:r>
            <a:r>
              <a:rPr lang="ru-RU" sz="2000" dirty="0">
                <a:solidFill>
                  <a:schemeClr val="accent2"/>
                </a:solidFill>
                <a:latin typeface="Calibri" pitchFamily="34" charset="0"/>
                <a:cs typeface="Times New Roman" pitchFamily="18" charset="0"/>
              </a:rPr>
              <a:t> информации» </a:t>
            </a:r>
            <a:r>
              <a:rPr lang="ru-RU" sz="2000" dirty="0">
                <a:solidFill>
                  <a:schemeClr val="accent2"/>
                </a:solidFill>
                <a:latin typeface="Calibri" pitchFamily="34" charset="0"/>
              </a:rPr>
              <a:t>№ 149-ФЗ от 27.07.2006 г.</a:t>
            </a:r>
          </a:p>
          <a:p>
            <a:pPr marL="457200" indent="-457200"/>
            <a:endParaRPr lang="ru-RU" sz="2000" dirty="0">
              <a:solidFill>
                <a:schemeClr val="accent2"/>
              </a:solidFill>
              <a:latin typeface="Calibri" pitchFamily="34" charset="0"/>
            </a:endParaRPr>
          </a:p>
          <a:p>
            <a:pPr marL="457200" indent="-457200"/>
            <a:r>
              <a:rPr lang="ru-RU" dirty="0">
                <a:latin typeface="Calibri" pitchFamily="34" charset="0"/>
              </a:rPr>
              <a:t> </a:t>
            </a:r>
            <a:r>
              <a:rPr lang="ru-RU" sz="2000" b="1" dirty="0">
                <a:latin typeface="Calibri" pitchFamily="34" charset="0"/>
              </a:rPr>
              <a:t>Защита информации </a:t>
            </a:r>
            <a:r>
              <a:rPr lang="ru-RU" sz="2000" dirty="0">
                <a:latin typeface="Calibri" pitchFamily="34" charset="0"/>
              </a:rPr>
              <a:t>представляет собой принятие правовых, организационных и технических мер, направленных на:</a:t>
            </a:r>
          </a:p>
          <a:p>
            <a:pPr marL="457200" indent="-457200"/>
            <a:endParaRPr lang="ru-RU" sz="2000" dirty="0">
              <a:latin typeface="Calibri" pitchFamily="34" charset="0"/>
            </a:endParaRPr>
          </a:p>
          <a:p>
            <a:pPr marL="457200" indent="-457200"/>
            <a:r>
              <a:rPr lang="ru-RU" sz="2000" dirty="0">
                <a:latin typeface="Calibri" pitchFamily="34" charset="0"/>
              </a:rPr>
              <a:t>1) обеспечение защиты информации от неправомерного доступа, уничтожения, </a:t>
            </a:r>
            <a:endParaRPr lang="en-US" sz="2000" dirty="0">
              <a:latin typeface="Calibri" pitchFamily="34" charset="0"/>
            </a:endParaRPr>
          </a:p>
          <a:p>
            <a:pPr marL="457200" indent="-457200"/>
            <a:r>
              <a:rPr lang="en-US" sz="2000" dirty="0">
                <a:latin typeface="Calibri" pitchFamily="34" charset="0"/>
              </a:rPr>
              <a:t>  </a:t>
            </a:r>
            <a:r>
              <a:rPr lang="ru-RU" sz="2000" dirty="0">
                <a:latin typeface="Calibri" pitchFamily="34" charset="0"/>
              </a:rPr>
              <a:t>модифицирования, блокирования, копирования, предоставления,</a:t>
            </a:r>
            <a:endParaRPr lang="en-US" sz="2000" dirty="0">
              <a:latin typeface="Calibri" pitchFamily="34" charset="0"/>
            </a:endParaRPr>
          </a:p>
          <a:p>
            <a:pPr marL="457200" indent="-457200"/>
            <a:r>
              <a:rPr lang="en-US" sz="2000" dirty="0">
                <a:latin typeface="Calibri" pitchFamily="34" charset="0"/>
              </a:rPr>
              <a:t> </a:t>
            </a:r>
            <a:r>
              <a:rPr lang="ru-RU" sz="2000" dirty="0">
                <a:latin typeface="Calibri" pitchFamily="34" charset="0"/>
              </a:rPr>
              <a:t> распространения, а также от иных неправомерных действий в отношении </a:t>
            </a:r>
            <a:endParaRPr lang="en-US" sz="2000" dirty="0">
              <a:latin typeface="Calibri" pitchFamily="34" charset="0"/>
            </a:endParaRPr>
          </a:p>
          <a:p>
            <a:pPr marL="457200" indent="-457200"/>
            <a:r>
              <a:rPr lang="en-US" sz="2000" dirty="0">
                <a:latin typeface="Calibri" pitchFamily="34" charset="0"/>
              </a:rPr>
              <a:t>  </a:t>
            </a:r>
            <a:r>
              <a:rPr lang="ru-RU" sz="2000" dirty="0">
                <a:latin typeface="Calibri" pitchFamily="34" charset="0"/>
              </a:rPr>
              <a:t>такой информации;</a:t>
            </a:r>
          </a:p>
          <a:p>
            <a:pPr marL="457200" indent="-457200"/>
            <a:endParaRPr lang="ru-RU" sz="2000" dirty="0">
              <a:latin typeface="Calibri" pitchFamily="34" charset="0"/>
            </a:endParaRPr>
          </a:p>
          <a:p>
            <a:pPr marL="457200" indent="-457200"/>
            <a:r>
              <a:rPr lang="ru-RU" sz="2000" dirty="0">
                <a:latin typeface="Calibri" pitchFamily="34" charset="0"/>
              </a:rPr>
              <a:t>2) соблюдение конфиденциальности информации ограниченного доступа;</a:t>
            </a:r>
          </a:p>
          <a:p>
            <a:pPr marL="457200" indent="-457200"/>
            <a:endParaRPr lang="ru-RU" sz="2000" dirty="0">
              <a:latin typeface="Calibri" pitchFamily="34" charset="0"/>
            </a:endParaRPr>
          </a:p>
          <a:p>
            <a:pPr marL="457200" indent="-457200"/>
            <a:r>
              <a:rPr lang="ru-RU" sz="2000" dirty="0">
                <a:latin typeface="Calibri" pitchFamily="34" charset="0"/>
              </a:rPr>
              <a:t>3) реализацию права на доступ к информации.</a:t>
            </a:r>
          </a:p>
          <a:p>
            <a:pPr marL="457200" indent="-457200"/>
            <a:endParaRPr lang="ru-RU" sz="2000" dirty="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83568" y="188640"/>
            <a:ext cx="2304256" cy="1080120"/>
          </a:xfrm>
          <a:prstGeom prst="round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Средства защиты информации в информационных сетях</a:t>
            </a:r>
          </a:p>
        </p:txBody>
      </p:sp>
      <p:cxnSp>
        <p:nvCxnSpPr>
          <p:cNvPr id="6" name="Прямая соединительная линия 5"/>
          <p:cNvCxnSpPr/>
          <p:nvPr/>
        </p:nvCxnSpPr>
        <p:spPr>
          <a:xfrm>
            <a:off x="1043608" y="1268760"/>
            <a:ext cx="0" cy="5040560"/>
          </a:xfrm>
          <a:prstGeom prst="line">
            <a:avLst/>
          </a:prstGeom>
        </p:spPr>
        <p:style>
          <a:lnRef idx="2">
            <a:schemeClr val="dk1"/>
          </a:lnRef>
          <a:fillRef idx="0">
            <a:schemeClr val="dk1"/>
          </a:fillRef>
          <a:effectRef idx="1">
            <a:schemeClr val="dk1"/>
          </a:effectRef>
          <a:fontRef idx="minor">
            <a:schemeClr val="tx1"/>
          </a:fontRef>
        </p:style>
      </p:cxnSp>
      <p:cxnSp>
        <p:nvCxnSpPr>
          <p:cNvPr id="8" name="Прямая соединительная линия 7"/>
          <p:cNvCxnSpPr/>
          <p:nvPr/>
        </p:nvCxnSpPr>
        <p:spPr>
          <a:xfrm>
            <a:off x="1043608" y="1844824"/>
            <a:ext cx="1008112" cy="0"/>
          </a:xfrm>
          <a:prstGeom prst="line">
            <a:avLst/>
          </a:prstGeom>
        </p:spPr>
        <p:style>
          <a:lnRef idx="1">
            <a:schemeClr val="dk1"/>
          </a:lnRef>
          <a:fillRef idx="0">
            <a:schemeClr val="dk1"/>
          </a:fillRef>
          <a:effectRef idx="0">
            <a:schemeClr val="dk1"/>
          </a:effectRef>
          <a:fontRef idx="minor">
            <a:schemeClr val="tx1"/>
          </a:fontRef>
        </p:style>
      </p:cxnSp>
      <p:sp>
        <p:nvSpPr>
          <p:cNvPr id="9" name="Овал 8"/>
          <p:cNvSpPr/>
          <p:nvPr/>
        </p:nvSpPr>
        <p:spPr>
          <a:xfrm>
            <a:off x="2051720" y="1340768"/>
            <a:ext cx="2448272" cy="1080120"/>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система защиты от НСД «Спектр-Z»</a:t>
            </a:r>
          </a:p>
        </p:txBody>
      </p:sp>
      <p:cxnSp>
        <p:nvCxnSpPr>
          <p:cNvPr id="11" name="Прямая соединительная линия 10"/>
          <p:cNvCxnSpPr/>
          <p:nvPr/>
        </p:nvCxnSpPr>
        <p:spPr>
          <a:xfrm>
            <a:off x="1043608" y="2636912"/>
            <a:ext cx="3816424" cy="0"/>
          </a:xfrm>
          <a:prstGeom prst="line">
            <a:avLst/>
          </a:prstGeom>
        </p:spPr>
        <p:style>
          <a:lnRef idx="1">
            <a:schemeClr val="dk1"/>
          </a:lnRef>
          <a:fillRef idx="0">
            <a:schemeClr val="dk1"/>
          </a:fillRef>
          <a:effectRef idx="0">
            <a:schemeClr val="dk1"/>
          </a:effectRef>
          <a:fontRef idx="minor">
            <a:schemeClr val="tx1"/>
          </a:fontRef>
        </p:style>
      </p:cxnSp>
      <p:sp>
        <p:nvSpPr>
          <p:cNvPr id="12" name="Овал 11"/>
          <p:cNvSpPr/>
          <p:nvPr/>
        </p:nvSpPr>
        <p:spPr>
          <a:xfrm>
            <a:off x="4860032" y="2132856"/>
            <a:ext cx="1872208" cy="1080120"/>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 система </a:t>
            </a:r>
            <a:r>
              <a:rPr lang="en-US" dirty="0"/>
              <a:t>Secret Net</a:t>
            </a:r>
            <a:endParaRPr lang="ru-RU" dirty="0"/>
          </a:p>
        </p:txBody>
      </p:sp>
      <p:cxnSp>
        <p:nvCxnSpPr>
          <p:cNvPr id="13" name="Прямая соединительная линия 12"/>
          <p:cNvCxnSpPr/>
          <p:nvPr/>
        </p:nvCxnSpPr>
        <p:spPr>
          <a:xfrm>
            <a:off x="1043608" y="3429000"/>
            <a:ext cx="1008112" cy="0"/>
          </a:xfrm>
          <a:prstGeom prst="line">
            <a:avLst/>
          </a:prstGeom>
        </p:spPr>
        <p:style>
          <a:lnRef idx="1">
            <a:schemeClr val="dk1"/>
          </a:lnRef>
          <a:fillRef idx="0">
            <a:schemeClr val="dk1"/>
          </a:fillRef>
          <a:effectRef idx="0">
            <a:schemeClr val="dk1"/>
          </a:effectRef>
          <a:fontRef idx="minor">
            <a:schemeClr val="tx1"/>
          </a:fontRef>
        </p:style>
      </p:cxnSp>
      <p:sp>
        <p:nvSpPr>
          <p:cNvPr id="16" name="Овал 15"/>
          <p:cNvSpPr/>
          <p:nvPr/>
        </p:nvSpPr>
        <p:spPr>
          <a:xfrm>
            <a:off x="2051720" y="2852936"/>
            <a:ext cx="2952328" cy="1224136"/>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программно-аппаратный комплекс защиты DALLAS LOCK</a:t>
            </a:r>
          </a:p>
        </p:txBody>
      </p:sp>
      <p:cxnSp>
        <p:nvCxnSpPr>
          <p:cNvPr id="17" name="Прямая соединительная линия 16"/>
          <p:cNvCxnSpPr/>
          <p:nvPr/>
        </p:nvCxnSpPr>
        <p:spPr>
          <a:xfrm>
            <a:off x="1043608" y="4437112"/>
            <a:ext cx="3816424" cy="0"/>
          </a:xfrm>
          <a:prstGeom prst="line">
            <a:avLst/>
          </a:prstGeom>
        </p:spPr>
        <p:style>
          <a:lnRef idx="1">
            <a:schemeClr val="dk1"/>
          </a:lnRef>
          <a:fillRef idx="0">
            <a:schemeClr val="dk1"/>
          </a:fillRef>
          <a:effectRef idx="0">
            <a:schemeClr val="dk1"/>
          </a:effectRef>
          <a:fontRef idx="minor">
            <a:schemeClr val="tx1"/>
          </a:fontRef>
        </p:style>
      </p:cxnSp>
      <p:sp>
        <p:nvSpPr>
          <p:cNvPr id="18" name="Овал 17"/>
          <p:cNvSpPr/>
          <p:nvPr/>
        </p:nvSpPr>
        <p:spPr>
          <a:xfrm>
            <a:off x="4860032" y="3861048"/>
            <a:ext cx="3096344" cy="1080120"/>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программно-аппаратная система «Криптон-Вето»</a:t>
            </a:r>
          </a:p>
        </p:txBody>
      </p:sp>
      <p:sp>
        <p:nvSpPr>
          <p:cNvPr id="19" name="Овал 18"/>
          <p:cNvSpPr/>
          <p:nvPr/>
        </p:nvSpPr>
        <p:spPr>
          <a:xfrm>
            <a:off x="2051720" y="4653136"/>
            <a:ext cx="3240360" cy="1152128"/>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система криптографической защиты информации «Верба-0»</a:t>
            </a:r>
          </a:p>
        </p:txBody>
      </p:sp>
      <p:cxnSp>
        <p:nvCxnSpPr>
          <p:cNvPr id="20" name="Прямая соединительная линия 19"/>
          <p:cNvCxnSpPr/>
          <p:nvPr/>
        </p:nvCxnSpPr>
        <p:spPr>
          <a:xfrm>
            <a:off x="1043608" y="5229200"/>
            <a:ext cx="1008112" cy="0"/>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a:off x="1043608" y="6309320"/>
            <a:ext cx="3816424" cy="0"/>
          </a:xfrm>
          <a:prstGeom prst="line">
            <a:avLst/>
          </a:prstGeom>
        </p:spPr>
        <p:style>
          <a:lnRef idx="1">
            <a:schemeClr val="dk1"/>
          </a:lnRef>
          <a:fillRef idx="0">
            <a:schemeClr val="dk1"/>
          </a:fillRef>
          <a:effectRef idx="0">
            <a:schemeClr val="dk1"/>
          </a:effectRef>
          <a:fontRef idx="minor">
            <a:schemeClr val="tx1"/>
          </a:fontRef>
        </p:style>
      </p:cxnSp>
      <p:sp>
        <p:nvSpPr>
          <p:cNvPr id="22" name="Овал 21"/>
          <p:cNvSpPr/>
          <p:nvPr/>
        </p:nvSpPr>
        <p:spPr>
          <a:xfrm>
            <a:off x="4860032" y="5769260"/>
            <a:ext cx="3456384" cy="1080120"/>
          </a:xfrm>
          <a:prstGeom prst="ellipse">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криптографический комплекс «Шифратор IP потоков» (ШИП)</a:t>
            </a:r>
          </a:p>
        </p:txBody>
      </p:sp>
      <p:cxnSp>
        <p:nvCxnSpPr>
          <p:cNvPr id="23" name="Прямая соединительная линия 22"/>
          <p:cNvCxnSpPr/>
          <p:nvPr/>
        </p:nvCxnSpPr>
        <p:spPr>
          <a:xfrm>
            <a:off x="1043608" y="10125744"/>
            <a:ext cx="38164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6670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416824" cy="692696"/>
          </a:xfrm>
        </p:spPr>
        <p:txBody>
          <a:bodyPr>
            <a:normAutofit/>
          </a:bodyPr>
          <a:lstStyle/>
          <a:p>
            <a:r>
              <a:rPr lang="ru-RU" sz="3200" dirty="0"/>
              <a:t>Продуктовая линейка </a:t>
            </a:r>
          </a:p>
        </p:txBody>
      </p:sp>
      <p:pic>
        <p:nvPicPr>
          <p:cNvPr id="1027" name="Picture 3"/>
          <p:cNvPicPr>
            <a:picLocks noChangeAspect="1" noChangeArrowheads="1"/>
          </p:cNvPicPr>
          <p:nvPr/>
        </p:nvPicPr>
        <p:blipFill>
          <a:blip r:embed="rId2" cstate="print"/>
          <a:srcRect/>
          <a:stretch>
            <a:fillRect/>
          </a:stretch>
        </p:blipFill>
        <p:spPr bwMode="auto">
          <a:xfrm>
            <a:off x="971600" y="677603"/>
            <a:ext cx="7548326" cy="618039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b="1" dirty="0" err="1"/>
              <a:t>Dallas</a:t>
            </a:r>
            <a:r>
              <a:rPr lang="ru-RU" b="1" dirty="0"/>
              <a:t> </a:t>
            </a:r>
            <a:r>
              <a:rPr lang="ru-RU" b="1" dirty="0" err="1"/>
              <a:t>Lock</a:t>
            </a:r>
            <a:r>
              <a:rPr lang="ru-RU" b="1" dirty="0"/>
              <a:t> 8.0</a:t>
            </a:r>
            <a:br>
              <a:rPr lang="ru-RU" b="1" dirty="0"/>
            </a:br>
            <a:r>
              <a:rPr lang="ru-RU" sz="2400" dirty="0"/>
              <a:t>– </a:t>
            </a:r>
            <a:r>
              <a:rPr lang="ru-RU" sz="2700" dirty="0"/>
              <a:t>сертифицированная система защиты информации для автономных и сетевых АРМ</a:t>
            </a:r>
          </a:p>
        </p:txBody>
      </p:sp>
      <p:sp>
        <p:nvSpPr>
          <p:cNvPr id="3" name="Содержимое 2"/>
          <p:cNvSpPr>
            <a:spLocks noGrp="1"/>
          </p:cNvSpPr>
          <p:nvPr>
            <p:ph idx="1"/>
          </p:nvPr>
        </p:nvSpPr>
        <p:spPr>
          <a:xfrm>
            <a:off x="251520" y="1412776"/>
            <a:ext cx="8748464" cy="4968552"/>
          </a:xfrm>
        </p:spPr>
        <p:txBody>
          <a:bodyPr>
            <a:noAutofit/>
          </a:bodyPr>
          <a:lstStyle/>
          <a:p>
            <a:pPr marL="0" indent="363538" algn="just">
              <a:buNone/>
            </a:pPr>
            <a:r>
              <a:rPr lang="ru-RU" sz="1800" dirty="0">
                <a:latin typeface="Times New Roman" pitchFamily="18" charset="0"/>
                <a:cs typeface="Times New Roman" pitchFamily="18" charset="0"/>
              </a:rPr>
              <a:t> Предназначена для защиты конфиденциальной информации (редакции «К» и «С»), в том числе содержащейся в автоматизированных системах (АС) до класса защищенности 1Г включительно, в государственных информационных системах (ГИС) до 1 класса защищенности включительно, в информационных системах персональных данных (</a:t>
            </a:r>
            <a:r>
              <a:rPr lang="ru-RU" sz="1800" dirty="0" err="1">
                <a:latin typeface="Times New Roman" pitchFamily="18" charset="0"/>
                <a:cs typeface="Times New Roman" pitchFamily="18" charset="0"/>
              </a:rPr>
              <a:t>ИСПДн</a:t>
            </a:r>
            <a:r>
              <a:rPr lang="ru-RU" sz="1800" dirty="0">
                <a:latin typeface="Times New Roman" pitchFamily="18" charset="0"/>
                <a:cs typeface="Times New Roman" pitchFamily="18" charset="0"/>
              </a:rPr>
              <a:t>) для обеспечения 1 уровня защищенности </a:t>
            </a:r>
            <a:r>
              <a:rPr lang="ru-RU" sz="1800" dirty="0" err="1">
                <a:latin typeface="Times New Roman" pitchFamily="18" charset="0"/>
                <a:cs typeface="Times New Roman" pitchFamily="18" charset="0"/>
              </a:rPr>
              <a:t>ПДн</a:t>
            </a:r>
            <a:r>
              <a:rPr lang="ru-RU" sz="1800" dirty="0">
                <a:latin typeface="Times New Roman" pitchFamily="18" charset="0"/>
                <a:cs typeface="Times New Roman" pitchFamily="18" charset="0"/>
              </a:rPr>
              <a:t>, в автоматизированных системах управления производственными и технологическими процессами (АСУ ТП) до 1 класса защищенности включительно, а также для защиты информации, содержащей сведения, составляющие государственную тайну (редакция «С») до уровня «совершенно секретно» включительно.</a:t>
            </a:r>
          </a:p>
          <a:p>
            <a:pPr marL="0" indent="363538" algn="just">
              <a:buNone/>
            </a:pPr>
            <a:r>
              <a:rPr lang="ru-RU" sz="1800" dirty="0">
                <a:latin typeface="Times New Roman" pitchFamily="18" charset="0"/>
                <a:cs typeface="Times New Roman" pitchFamily="18" charset="0"/>
              </a:rPr>
              <a:t>Использование СЗИ необходимо в соответствии с закрепленными в приказах и руководящих документах группами мер, которые являются обязательными для выполнения: </a:t>
            </a:r>
          </a:p>
          <a:p>
            <a:r>
              <a:rPr lang="ru-RU" sz="1800" dirty="0">
                <a:latin typeface="Times New Roman" pitchFamily="18" charset="0"/>
                <a:cs typeface="Times New Roman" pitchFamily="18" charset="0"/>
              </a:rPr>
              <a:t>идентификация и аутентификация в информационной системе,</a:t>
            </a:r>
          </a:p>
          <a:p>
            <a:r>
              <a:rPr lang="ru-RU" sz="1800" dirty="0">
                <a:latin typeface="Times New Roman" pitchFamily="18" charset="0"/>
                <a:cs typeface="Times New Roman" pitchFamily="18" charset="0"/>
              </a:rPr>
              <a:t>управление доступом к компонентам информационной системы и информационным ресурсам,</a:t>
            </a:r>
          </a:p>
          <a:p>
            <a:r>
              <a:rPr lang="ru-RU" sz="1800" dirty="0">
                <a:latin typeface="Times New Roman" pitchFamily="18" charset="0"/>
                <a:cs typeface="Times New Roman" pitchFamily="18" charset="0"/>
              </a:rPr>
              <a:t>ограничение программной среды,</a:t>
            </a:r>
          </a:p>
          <a:p>
            <a:r>
              <a:rPr lang="ru-RU" sz="1800" dirty="0">
                <a:latin typeface="Times New Roman" pitchFamily="18" charset="0"/>
                <a:cs typeface="Times New Roman" pitchFamily="18" charset="0"/>
              </a:rPr>
              <a:t>регистрация событий безопасности в информационной системе,</a:t>
            </a:r>
          </a:p>
          <a:p>
            <a:r>
              <a:rPr lang="ru-RU" sz="1800" dirty="0">
                <a:latin typeface="Times New Roman" pitchFamily="18" charset="0"/>
                <a:cs typeface="Times New Roman" pitchFamily="18" charset="0"/>
              </a:rPr>
              <a:t>обеспечение целостности информационной системы и информации.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a:buNone/>
            </a:pPr>
            <a:r>
              <a:rPr lang="ru-RU" dirty="0">
                <a:latin typeface="Times New Roman" pitchFamily="18" charset="0"/>
                <a:cs typeface="Times New Roman" pitchFamily="18" charset="0"/>
              </a:rPr>
              <a:t>Указанные группы мер должны быть реализованы</a:t>
            </a:r>
          </a:p>
          <a:p>
            <a:r>
              <a:rPr lang="ru-RU" dirty="0">
                <a:latin typeface="Times New Roman" pitchFamily="18" charset="0"/>
                <a:cs typeface="Times New Roman" pitchFamily="18" charset="0"/>
              </a:rPr>
              <a:t>в </a:t>
            </a:r>
            <a:r>
              <a:rPr lang="ru-RU" dirty="0" err="1">
                <a:latin typeface="Times New Roman" pitchFamily="18" charset="0"/>
                <a:cs typeface="Times New Roman" pitchFamily="18" charset="0"/>
              </a:rPr>
              <a:t>ИСПДн</a:t>
            </a:r>
            <a:r>
              <a:rPr lang="ru-RU" dirty="0">
                <a:latin typeface="Times New Roman" pitchFamily="18" charset="0"/>
                <a:cs typeface="Times New Roman" pitchFamily="18" charset="0"/>
              </a:rPr>
              <a:t> (Приказ ФСТЭК России № 21),</a:t>
            </a:r>
          </a:p>
          <a:p>
            <a:r>
              <a:rPr lang="ru-RU" dirty="0">
                <a:latin typeface="Times New Roman" pitchFamily="18" charset="0"/>
                <a:cs typeface="Times New Roman" pitchFamily="18" charset="0"/>
              </a:rPr>
              <a:t>в ГИС (Приказ ФСТЭК России № 17),</a:t>
            </a:r>
          </a:p>
          <a:p>
            <a:r>
              <a:rPr lang="ru-RU" dirty="0">
                <a:latin typeface="Times New Roman" pitchFamily="18" charset="0"/>
                <a:cs typeface="Times New Roman" pitchFamily="18" charset="0"/>
              </a:rPr>
              <a:t>в АСУ ТП (Приказ ФСТЭК России № 31), а также</a:t>
            </a:r>
          </a:p>
          <a:p>
            <a:pPr marL="0" indent="363538" algn="just"/>
            <a:r>
              <a:rPr lang="ru-RU" dirty="0">
                <a:latin typeface="Times New Roman" pitchFamily="18" charset="0"/>
                <a:cs typeface="Times New Roman" pitchFamily="18" charset="0"/>
              </a:rPr>
              <a:t>в автоматизированных системах классов 1Д и выше </a:t>
            </a:r>
            <a:r>
              <a:rPr lang="ru-RU" sz="2300" dirty="0">
                <a:latin typeface="Times New Roman" pitchFamily="18" charset="0"/>
                <a:cs typeface="Times New Roman" pitchFamily="18" charset="0"/>
              </a:rPr>
              <a:t>(Руководящий документ. Автоматизированные системы. Защиты от несанкционированного доступа к информации. Классификация автоматизированных систем и требования по защите информации).</a:t>
            </a:r>
          </a:p>
          <a:p>
            <a:pPr marL="0" indent="538163" algn="just">
              <a:buNone/>
            </a:pPr>
            <a:br>
              <a:rPr lang="ru-RU" dirty="0">
                <a:latin typeface="Times New Roman" pitchFamily="18" charset="0"/>
                <a:cs typeface="Times New Roman" pitchFamily="18" charset="0"/>
              </a:rPr>
            </a:br>
            <a:r>
              <a:rPr lang="ru-RU" b="1" dirty="0" err="1">
                <a:latin typeface="Times New Roman" pitchFamily="18" charset="0"/>
                <a:cs typeface="Times New Roman" pitchFamily="18" charset="0"/>
              </a:rPr>
              <a:t>Dallas</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Lock</a:t>
            </a:r>
            <a:r>
              <a:rPr lang="ru-RU" b="1" dirty="0">
                <a:latin typeface="Times New Roman" pitchFamily="18" charset="0"/>
                <a:cs typeface="Times New Roman" pitchFamily="18" charset="0"/>
              </a:rPr>
              <a:t> 8.0</a:t>
            </a:r>
            <a:r>
              <a:rPr lang="ru-RU" dirty="0">
                <a:latin typeface="Times New Roman" pitchFamily="18" charset="0"/>
                <a:cs typeface="Times New Roman" pitchFamily="18" charset="0"/>
              </a:rPr>
              <a:t> является флагманским решением в продуктовой линейке ЦЗИ ООО «Конфидент» и одним из самых популярных и востребованных решений на рынке систем защиты информации. </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dirty="0"/>
              <a:t>Компоненты</a:t>
            </a:r>
            <a:r>
              <a:rPr lang="ru-RU" dirty="0"/>
              <a:t> </a:t>
            </a:r>
            <a:r>
              <a:rPr lang="ru-RU" b="1" dirty="0" err="1"/>
              <a:t>Dallas</a:t>
            </a:r>
            <a:r>
              <a:rPr lang="ru-RU" b="1" dirty="0"/>
              <a:t> </a:t>
            </a:r>
            <a:r>
              <a:rPr lang="ru-RU" b="1" dirty="0" err="1"/>
              <a:t>Lock</a:t>
            </a:r>
            <a:r>
              <a:rPr lang="ru-RU" b="1" dirty="0"/>
              <a:t> 8.0</a:t>
            </a:r>
            <a:endParaRPr lang="ru-RU" dirty="0"/>
          </a:p>
        </p:txBody>
      </p:sp>
      <p:pic>
        <p:nvPicPr>
          <p:cNvPr id="44035" name="Picture 3"/>
          <p:cNvPicPr>
            <a:picLocks noChangeAspect="1" noChangeArrowheads="1"/>
          </p:cNvPicPr>
          <p:nvPr/>
        </p:nvPicPr>
        <p:blipFill>
          <a:blip r:embed="rId2" cstate="print"/>
          <a:srcRect/>
          <a:stretch>
            <a:fillRect/>
          </a:stretch>
        </p:blipFill>
        <p:spPr bwMode="auto">
          <a:xfrm>
            <a:off x="251520" y="1484784"/>
            <a:ext cx="8678104" cy="4896544"/>
          </a:xfrm>
          <a:prstGeom prst="rect">
            <a:avLst/>
          </a:prstGeom>
          <a:noFill/>
          <a:ln w="9525">
            <a:noFill/>
            <a:miter lim="800000"/>
            <a:headEnd/>
            <a:tailEnd/>
          </a:ln>
        </p:spPr>
      </p:pic>
      <p:pic>
        <p:nvPicPr>
          <p:cNvPr id="44036" name="Picture 4"/>
          <p:cNvPicPr>
            <a:picLocks noChangeAspect="1" noChangeArrowheads="1"/>
          </p:cNvPicPr>
          <p:nvPr/>
        </p:nvPicPr>
        <p:blipFill>
          <a:blip r:embed="rId3" cstate="print"/>
          <a:srcRect/>
          <a:stretch>
            <a:fillRect/>
          </a:stretch>
        </p:blipFill>
        <p:spPr bwMode="auto">
          <a:xfrm>
            <a:off x="971600" y="260648"/>
            <a:ext cx="7229475" cy="5838825"/>
          </a:xfrm>
          <a:prstGeom prst="rect">
            <a:avLst/>
          </a:prstGeom>
          <a:noFill/>
          <a:ln w="9525">
            <a:noFill/>
            <a:miter lim="800000"/>
            <a:headEnd/>
            <a:tailEnd/>
          </a:ln>
        </p:spPr>
      </p:pic>
      <p:pic>
        <p:nvPicPr>
          <p:cNvPr id="44037" name="Picture 5"/>
          <p:cNvPicPr>
            <a:picLocks noChangeAspect="1" noChangeArrowheads="1"/>
          </p:cNvPicPr>
          <p:nvPr/>
        </p:nvPicPr>
        <p:blipFill>
          <a:blip r:embed="rId4" cstate="print"/>
          <a:srcRect/>
          <a:stretch>
            <a:fillRect/>
          </a:stretch>
        </p:blipFill>
        <p:spPr bwMode="auto">
          <a:xfrm>
            <a:off x="1187624" y="2564904"/>
            <a:ext cx="7105650" cy="3705225"/>
          </a:xfrm>
          <a:prstGeom prst="rect">
            <a:avLst/>
          </a:prstGeom>
          <a:noFill/>
          <a:ln w="9525">
            <a:noFill/>
            <a:miter lim="800000"/>
            <a:headEnd/>
            <a:tailEnd/>
          </a:ln>
        </p:spPr>
      </p:pic>
      <p:pic>
        <p:nvPicPr>
          <p:cNvPr id="44038" name="Picture 6"/>
          <p:cNvPicPr>
            <a:picLocks noChangeAspect="1" noChangeArrowheads="1"/>
          </p:cNvPicPr>
          <p:nvPr/>
        </p:nvPicPr>
        <p:blipFill>
          <a:blip r:embed="rId5" cstate="print"/>
          <a:srcRect/>
          <a:stretch>
            <a:fillRect/>
          </a:stretch>
        </p:blipFill>
        <p:spPr bwMode="auto">
          <a:xfrm>
            <a:off x="827584" y="1196752"/>
            <a:ext cx="7096125" cy="4838700"/>
          </a:xfrm>
          <a:prstGeom prst="rect">
            <a:avLst/>
          </a:prstGeom>
          <a:noFill/>
          <a:ln w="9525">
            <a:noFill/>
            <a:miter lim="800000"/>
            <a:headEnd/>
            <a:tailEnd/>
          </a:ln>
        </p:spPr>
      </p:pic>
      <p:pic>
        <p:nvPicPr>
          <p:cNvPr id="44040" name="Picture 8"/>
          <p:cNvPicPr>
            <a:picLocks noChangeAspect="1" noChangeArrowheads="1"/>
          </p:cNvPicPr>
          <p:nvPr/>
        </p:nvPicPr>
        <p:blipFill>
          <a:blip r:embed="rId6" cstate="print"/>
          <a:srcRect/>
          <a:stretch>
            <a:fillRect/>
          </a:stretch>
        </p:blipFill>
        <p:spPr bwMode="auto">
          <a:xfrm>
            <a:off x="971600" y="1340768"/>
            <a:ext cx="7400925" cy="4591050"/>
          </a:xfrm>
          <a:prstGeom prst="rect">
            <a:avLst/>
          </a:prstGeom>
          <a:noFill/>
          <a:ln w="9525">
            <a:noFill/>
            <a:miter lim="800000"/>
            <a:headEnd/>
            <a:tailEnd/>
          </a:ln>
        </p:spPr>
      </p:pic>
      <p:pic>
        <p:nvPicPr>
          <p:cNvPr id="44041" name="Picture 9"/>
          <p:cNvPicPr>
            <a:picLocks noChangeAspect="1" noChangeArrowheads="1"/>
          </p:cNvPicPr>
          <p:nvPr/>
        </p:nvPicPr>
        <p:blipFill>
          <a:blip r:embed="rId7" cstate="print"/>
          <a:srcRect/>
          <a:stretch>
            <a:fillRect/>
          </a:stretch>
        </p:blipFill>
        <p:spPr bwMode="auto">
          <a:xfrm>
            <a:off x="1691680" y="1412776"/>
            <a:ext cx="7200900" cy="4314825"/>
          </a:xfrm>
          <a:prstGeom prst="rect">
            <a:avLst/>
          </a:prstGeom>
          <a:noFill/>
          <a:ln w="9525">
            <a:noFill/>
            <a:miter lim="800000"/>
            <a:headEnd/>
            <a:tailEnd/>
          </a:ln>
        </p:spPr>
      </p:pic>
      <p:pic>
        <p:nvPicPr>
          <p:cNvPr id="44042" name="Picture 10"/>
          <p:cNvPicPr>
            <a:picLocks noChangeAspect="1" noChangeArrowheads="1"/>
          </p:cNvPicPr>
          <p:nvPr/>
        </p:nvPicPr>
        <p:blipFill>
          <a:blip r:embed="rId8" cstate="print"/>
          <a:srcRect/>
          <a:stretch>
            <a:fillRect/>
          </a:stretch>
        </p:blipFill>
        <p:spPr bwMode="auto">
          <a:xfrm>
            <a:off x="1547664" y="1052736"/>
            <a:ext cx="7267575" cy="4743450"/>
          </a:xfrm>
          <a:prstGeom prst="rect">
            <a:avLst/>
          </a:prstGeom>
          <a:noFill/>
          <a:ln w="9525">
            <a:noFill/>
            <a:miter lim="800000"/>
            <a:headEnd/>
            <a:tailEnd/>
          </a:ln>
        </p:spPr>
      </p:pic>
      <p:pic>
        <p:nvPicPr>
          <p:cNvPr id="44043" name="Picture 11"/>
          <p:cNvPicPr>
            <a:picLocks noChangeAspect="1" noChangeArrowheads="1"/>
          </p:cNvPicPr>
          <p:nvPr/>
        </p:nvPicPr>
        <p:blipFill>
          <a:blip r:embed="rId9" cstate="print"/>
          <a:srcRect/>
          <a:stretch>
            <a:fillRect/>
          </a:stretch>
        </p:blipFill>
        <p:spPr bwMode="auto">
          <a:xfrm>
            <a:off x="971600" y="548680"/>
            <a:ext cx="7343775" cy="6076950"/>
          </a:xfrm>
          <a:prstGeom prst="rect">
            <a:avLst/>
          </a:prstGeom>
          <a:noFill/>
          <a:ln w="9525">
            <a:noFill/>
            <a:miter lim="800000"/>
            <a:headEnd/>
            <a:tailEnd/>
          </a:ln>
        </p:spPr>
      </p:pic>
      <p:pic>
        <p:nvPicPr>
          <p:cNvPr id="44044" name="Picture 12"/>
          <p:cNvPicPr>
            <a:picLocks noChangeAspect="1" noChangeArrowheads="1"/>
          </p:cNvPicPr>
          <p:nvPr/>
        </p:nvPicPr>
        <p:blipFill>
          <a:blip r:embed="rId10" cstate="print"/>
          <a:srcRect/>
          <a:stretch>
            <a:fillRect/>
          </a:stretch>
        </p:blipFill>
        <p:spPr bwMode="auto">
          <a:xfrm>
            <a:off x="467544" y="2060848"/>
            <a:ext cx="7258050" cy="2809875"/>
          </a:xfrm>
          <a:prstGeom prst="rect">
            <a:avLst/>
          </a:prstGeom>
          <a:noFill/>
          <a:ln w="9525">
            <a:noFill/>
            <a:miter lim="800000"/>
            <a:headEnd/>
            <a:tailEnd/>
          </a:ln>
        </p:spPr>
      </p:pic>
      <p:pic>
        <p:nvPicPr>
          <p:cNvPr id="44045" name="Picture 13"/>
          <p:cNvPicPr>
            <a:picLocks noChangeAspect="1" noChangeArrowheads="1"/>
          </p:cNvPicPr>
          <p:nvPr/>
        </p:nvPicPr>
        <p:blipFill>
          <a:blip r:embed="rId11" cstate="print"/>
          <a:srcRect/>
          <a:stretch>
            <a:fillRect/>
          </a:stretch>
        </p:blipFill>
        <p:spPr bwMode="auto">
          <a:xfrm>
            <a:off x="1828800" y="2060848"/>
            <a:ext cx="7315200" cy="3981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subTnLst>
                                    <p:set>
                                      <p:cBhvr override="childStyle">
                                        <p:cTn dur="1" fill="hold" display="0" masterRel="nextClick" afterEffect="1"/>
                                        <p:tgtEl>
                                          <p:spTgt spid="4403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7"/>
                                        </p:tgtEl>
                                        <p:attrNameLst>
                                          <p:attrName>style.visibility</p:attrName>
                                        </p:attrNameLst>
                                      </p:cBhvr>
                                      <p:to>
                                        <p:strVal val="visible"/>
                                      </p:to>
                                    </p:set>
                                  </p:childTnLst>
                                  <p:subTnLst>
                                    <p:set>
                                      <p:cBhvr override="childStyle">
                                        <p:cTn dur="1" fill="hold" display="0" masterRel="nextClick" afterEffect="1"/>
                                        <p:tgtEl>
                                          <p:spTgt spid="4403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subTnLst>
                                    <p:set>
                                      <p:cBhvr override="childStyle">
                                        <p:cTn dur="1" fill="hold" display="0" masterRel="nextClick" afterEffect="1"/>
                                        <p:tgtEl>
                                          <p:spTgt spid="440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40"/>
                                        </p:tgtEl>
                                        <p:attrNameLst>
                                          <p:attrName>style.visibility</p:attrName>
                                        </p:attrNameLst>
                                      </p:cBhvr>
                                      <p:to>
                                        <p:strVal val="visible"/>
                                      </p:to>
                                    </p:set>
                                  </p:childTnLst>
                                  <p:subTnLst>
                                    <p:set>
                                      <p:cBhvr override="childStyle">
                                        <p:cTn dur="1" fill="hold" display="0" masterRel="nextClick" afterEffect="1"/>
                                        <p:tgtEl>
                                          <p:spTgt spid="440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41"/>
                                        </p:tgtEl>
                                        <p:attrNameLst>
                                          <p:attrName>style.visibility</p:attrName>
                                        </p:attrNameLst>
                                      </p:cBhvr>
                                      <p:to>
                                        <p:strVal val="visible"/>
                                      </p:to>
                                    </p:set>
                                  </p:childTnLst>
                                  <p:subTnLst>
                                    <p:set>
                                      <p:cBhvr override="childStyle">
                                        <p:cTn dur="1" fill="hold" display="0" masterRel="nextClick" afterEffect="1"/>
                                        <p:tgtEl>
                                          <p:spTgt spid="440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42"/>
                                        </p:tgtEl>
                                        <p:attrNameLst>
                                          <p:attrName>style.visibility</p:attrName>
                                        </p:attrNameLst>
                                      </p:cBhvr>
                                      <p:to>
                                        <p:strVal val="visible"/>
                                      </p:to>
                                    </p:set>
                                  </p:childTnLst>
                                  <p:subTnLst>
                                    <p:set>
                                      <p:cBhvr override="childStyle">
                                        <p:cTn dur="1" fill="hold" display="0" masterRel="nextClick" afterEffect="1"/>
                                        <p:tgtEl>
                                          <p:spTgt spid="4404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43"/>
                                        </p:tgtEl>
                                        <p:attrNameLst>
                                          <p:attrName>style.visibility</p:attrName>
                                        </p:attrNameLst>
                                      </p:cBhvr>
                                      <p:to>
                                        <p:strVal val="visible"/>
                                      </p:to>
                                    </p:set>
                                  </p:childTnLst>
                                  <p:subTnLst>
                                    <p:set>
                                      <p:cBhvr override="childStyle">
                                        <p:cTn dur="1" fill="hold" display="0" masterRel="nextClick" afterEffect="1"/>
                                        <p:tgtEl>
                                          <p:spTgt spid="4404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44"/>
                                        </p:tgtEl>
                                        <p:attrNameLst>
                                          <p:attrName>style.visibility</p:attrName>
                                        </p:attrNameLst>
                                      </p:cBhvr>
                                      <p:to>
                                        <p:strVal val="visible"/>
                                      </p:to>
                                    </p:set>
                                  </p:childTnLst>
                                  <p:subTnLst>
                                    <p:set>
                                      <p:cBhvr override="childStyle">
                                        <p:cTn dur="1" fill="hold" display="0" masterRel="nextClick" afterEffect="1"/>
                                        <p:tgtEl>
                                          <p:spTgt spid="4404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45"/>
                                        </p:tgtEl>
                                        <p:attrNameLst>
                                          <p:attrName>style.visibility</p:attrName>
                                        </p:attrNameLst>
                                      </p:cBhvr>
                                      <p:to>
                                        <p:strVal val="visible"/>
                                      </p:to>
                                    </p:set>
                                  </p:childTnLst>
                                  <p:subTnLst>
                                    <p:set>
                                      <p:cBhvr override="childStyle">
                                        <p:cTn dur="1" fill="hold" display="0" masterRel="nextClick" afterEffect="1"/>
                                        <p:tgtEl>
                                          <p:spTgt spid="4404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045"/>
                                        </p:tgtEl>
                                        <p:attrNameLst>
                                          <p:attrName>style.visibility</p:attrName>
                                        </p:attrNameLst>
                                      </p:cBhvr>
                                      <p:to>
                                        <p:strVal val="visible"/>
                                      </p:to>
                                    </p:set>
                                  </p:childTnLst>
                                  <p:subTnLst>
                                    <p:set>
                                      <p:cBhvr override="childStyle">
                                        <p:cTn dur="1" fill="hold" display="0" masterRel="nextClick" afterEffect="1"/>
                                        <p:tgtEl>
                                          <p:spTgt spid="440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Основные защитные функции </a:t>
            </a:r>
            <a:r>
              <a:rPr lang="en-US" b="1" dirty="0"/>
              <a:t>DALLAS LOCK</a:t>
            </a:r>
            <a:endParaRPr lang="ru-RU" dirty="0"/>
          </a:p>
        </p:txBody>
      </p:sp>
      <p:sp>
        <p:nvSpPr>
          <p:cNvPr id="3" name="Объект 2"/>
          <p:cNvSpPr>
            <a:spLocks noGrp="1"/>
          </p:cNvSpPr>
          <p:nvPr>
            <p:ph idx="1"/>
          </p:nvPr>
        </p:nvSpPr>
        <p:spPr>
          <a:xfrm>
            <a:off x="457200" y="1600200"/>
            <a:ext cx="8229600" cy="5069160"/>
          </a:xfrm>
        </p:spPr>
        <p:txBody>
          <a:bodyPr>
            <a:normAutofit/>
          </a:bodyPr>
          <a:lstStyle/>
          <a:p>
            <a:pPr marL="0" indent="0">
              <a:buNone/>
            </a:pPr>
            <a:r>
              <a:rPr lang="ru-RU" dirty="0"/>
              <a:t>• модуль контроля целостности;</a:t>
            </a:r>
          </a:p>
          <a:p>
            <a:pPr marL="0" indent="0">
              <a:buNone/>
            </a:pPr>
            <a:r>
              <a:rPr lang="ru-RU" dirty="0"/>
              <a:t>• встроенная антивирусная защита;</a:t>
            </a:r>
          </a:p>
          <a:p>
            <a:pPr marL="0" indent="0">
              <a:buNone/>
            </a:pPr>
            <a:r>
              <a:rPr lang="ru-RU" dirty="0"/>
              <a:t>• возможность назначения пользователю списка разрешенных и запрещенных задач;</a:t>
            </a:r>
          </a:p>
          <a:p>
            <a:pPr marL="0" indent="0">
              <a:buNone/>
            </a:pPr>
            <a:r>
              <a:rPr lang="ru-RU" dirty="0"/>
              <a:t>• регистрация событий, относящихся к доступу к компьютерной информации;</a:t>
            </a:r>
          </a:p>
          <a:p>
            <a:pPr marL="0" indent="0">
              <a:buNone/>
            </a:pPr>
            <a:r>
              <a:rPr lang="ru-RU" dirty="0"/>
              <a:t>• блокировка экрана и клавиатуры в отсутствие пользователя.</a:t>
            </a:r>
          </a:p>
        </p:txBody>
      </p:sp>
    </p:spTree>
    <p:extLst>
      <p:ext uri="{BB962C8B-B14F-4D97-AF65-F5344CB8AC3E}">
        <p14:creationId xmlns:p14="http://schemas.microsoft.com/office/powerpoint/2010/main" val="69691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Программные методы и средства защиты информации</a:t>
            </a:r>
            <a:br>
              <a:rPr lang="ru-RU" b="1" dirty="0"/>
            </a:br>
            <a:endParaRPr lang="ru-RU" dirty="0"/>
          </a:p>
        </p:txBody>
      </p:sp>
      <p:sp>
        <p:nvSpPr>
          <p:cNvPr id="3" name="Содержимое 2"/>
          <p:cNvSpPr>
            <a:spLocks noGrp="1"/>
          </p:cNvSpPr>
          <p:nvPr>
            <p:ph idx="1"/>
          </p:nvPr>
        </p:nvSpPr>
        <p:spPr/>
        <p:txBody>
          <a:bodyPr>
            <a:normAutofit fontScale="85000" lnSpcReduction="10000"/>
          </a:bodyPr>
          <a:lstStyle/>
          <a:p>
            <a:pPr marL="0" indent="538163" algn="just">
              <a:buNone/>
            </a:pPr>
            <a:r>
              <a:rPr lang="ru-RU" dirty="0"/>
              <a:t>Системы защиты компьютера от чужого вторжения весьма разнообразны и классифицируются, как:</a:t>
            </a:r>
          </a:p>
          <a:p>
            <a:r>
              <a:rPr lang="ru-RU" dirty="0"/>
              <a:t>1) средства собственной защиты, предусмотренные общим программным обеспечением;</a:t>
            </a:r>
          </a:p>
          <a:p>
            <a:r>
              <a:rPr lang="ru-RU" dirty="0"/>
              <a:t>2) средства защиты в составе вычислительной системы;</a:t>
            </a:r>
          </a:p>
          <a:p>
            <a:r>
              <a:rPr lang="ru-RU" dirty="0"/>
              <a:t>3) средства защиты с запросом информации;</a:t>
            </a:r>
          </a:p>
          <a:p>
            <a:r>
              <a:rPr lang="ru-RU" dirty="0"/>
              <a:t>4) средства активной защиты;</a:t>
            </a:r>
          </a:p>
          <a:p>
            <a:r>
              <a:rPr lang="ru-RU" dirty="0"/>
              <a:t>5) средства пассивной защиты и другие.</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Что является </a:t>
            </a:r>
            <a:r>
              <a:rPr lang="ru-RU" b="1" dirty="0">
                <a:solidFill>
                  <a:srgbClr val="2D1EF4"/>
                </a:solidFill>
              </a:rPr>
              <a:t>объектом</a:t>
            </a:r>
            <a:r>
              <a:rPr lang="ru-RU" dirty="0"/>
              <a:t> защиты?</a:t>
            </a:r>
            <a:br>
              <a:rPr lang="ru-RU" dirty="0"/>
            </a:br>
            <a:r>
              <a:rPr lang="ru-RU" dirty="0"/>
              <a:t> Что составляет </a:t>
            </a:r>
            <a:r>
              <a:rPr lang="ru-RU" b="1" dirty="0">
                <a:solidFill>
                  <a:srgbClr val="2D1EF4"/>
                </a:solidFill>
              </a:rPr>
              <a:t>предмет</a:t>
            </a:r>
            <a:r>
              <a:rPr lang="ru-RU" dirty="0"/>
              <a:t> защиты?</a:t>
            </a: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вал 18"/>
          <p:cNvSpPr/>
          <p:nvPr/>
        </p:nvSpPr>
        <p:spPr>
          <a:xfrm>
            <a:off x="428596" y="857232"/>
            <a:ext cx="5072098" cy="5072098"/>
          </a:xfrm>
          <a:prstGeom prst="ellipse">
            <a:avLst/>
          </a:prstGeom>
          <a:gradFill flip="none" rotWithShape="1">
            <a:gsLst>
              <a:gs pos="0">
                <a:schemeClr val="accent6">
                  <a:lumMod val="60000"/>
                  <a:lumOff val="40000"/>
                </a:schemeClr>
              </a:gs>
              <a:gs pos="80000">
                <a:schemeClr val="accent6">
                  <a:lumMod val="75000"/>
                </a:schemeClr>
              </a:gs>
              <a:gs pos="100000">
                <a:schemeClr val="accent6">
                  <a:lumMod val="50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a:prstTxWarp prst="textArchUp">
              <a:avLst>
                <a:gd name="adj" fmla="val 10980943"/>
              </a:avLst>
            </a:prstTxWarp>
          </a:bodyPr>
          <a:lstStyle/>
          <a:p>
            <a:pPr algn="ctr">
              <a:defRPr/>
            </a:pPr>
            <a:r>
              <a:rPr lang="ru-RU" dirty="0">
                <a:solidFill>
                  <a:schemeClr val="accent2">
                    <a:lumMod val="20000"/>
                    <a:lumOff val="80000"/>
                  </a:schemeClr>
                </a:solidFill>
              </a:rPr>
              <a:t>Организационный уровень защиты</a:t>
            </a:r>
          </a:p>
          <a:p>
            <a:pPr algn="ctr">
              <a:defRPr/>
            </a:pPr>
            <a:endParaRPr lang="ru-RU" dirty="0">
              <a:solidFill>
                <a:schemeClr val="accent2">
                  <a:lumMod val="20000"/>
                  <a:lumOff val="80000"/>
                </a:schemeClr>
              </a:solidFill>
            </a:endParaRPr>
          </a:p>
          <a:p>
            <a:pPr algn="ctr">
              <a:defRPr/>
            </a:pPr>
            <a:endParaRPr lang="ru-RU" dirty="0">
              <a:solidFill>
                <a:schemeClr val="accent2">
                  <a:lumMod val="20000"/>
                  <a:lumOff val="80000"/>
                </a:schemeClr>
              </a:solidFill>
            </a:endParaRPr>
          </a:p>
        </p:txBody>
      </p:sp>
      <p:sp>
        <p:nvSpPr>
          <p:cNvPr id="18" name="Овал 17"/>
          <p:cNvSpPr/>
          <p:nvPr/>
        </p:nvSpPr>
        <p:spPr>
          <a:xfrm>
            <a:off x="755576" y="1124744"/>
            <a:ext cx="4500594" cy="4500594"/>
          </a:xfrm>
          <a:prstGeom prst="ellipse">
            <a:avLst/>
          </a:prstGeom>
          <a:gradFill flip="none" rotWithShape="1">
            <a:gsLst>
              <a:gs pos="0">
                <a:schemeClr val="accent6">
                  <a:lumMod val="40000"/>
                  <a:lumOff val="60000"/>
                </a:schemeClr>
              </a:gs>
              <a:gs pos="80000">
                <a:schemeClr val="accent6"/>
              </a:gs>
              <a:gs pos="100000">
                <a:schemeClr val="accent6">
                  <a:lumMod val="75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a:prstTxWarp prst="textArchDown">
              <a:avLst/>
            </a:prstTxWarp>
          </a:bodyPr>
          <a:lstStyle/>
          <a:p>
            <a:pPr algn="ctr">
              <a:defRPr/>
            </a:pPr>
            <a:endParaRPr lang="ru-RU" dirty="0">
              <a:solidFill>
                <a:schemeClr val="accent2">
                  <a:lumMod val="20000"/>
                  <a:lumOff val="80000"/>
                </a:schemeClr>
              </a:solidFill>
            </a:endParaRPr>
          </a:p>
          <a:p>
            <a:pPr algn="ctr">
              <a:defRPr/>
            </a:pPr>
            <a:endParaRPr lang="ru-RU" dirty="0">
              <a:solidFill>
                <a:schemeClr val="accent2">
                  <a:lumMod val="20000"/>
                  <a:lumOff val="80000"/>
                </a:schemeClr>
              </a:solidFill>
            </a:endParaRPr>
          </a:p>
          <a:p>
            <a:pPr algn="ctr">
              <a:defRPr/>
            </a:pPr>
            <a:r>
              <a:rPr lang="ru-RU" dirty="0">
                <a:solidFill>
                  <a:schemeClr val="accent2">
                    <a:lumMod val="20000"/>
                    <a:lumOff val="80000"/>
                  </a:schemeClr>
                </a:solidFill>
              </a:rPr>
              <a:t>Защита </a:t>
            </a:r>
            <a:r>
              <a:rPr lang="ru-RU" dirty="0">
                <a:solidFill>
                  <a:schemeClr val="bg1"/>
                </a:solidFill>
              </a:rPr>
              <a:t>персонала</a:t>
            </a:r>
          </a:p>
        </p:txBody>
      </p:sp>
      <p:sp>
        <p:nvSpPr>
          <p:cNvPr id="16" name="Овал 15"/>
          <p:cNvSpPr/>
          <p:nvPr/>
        </p:nvSpPr>
        <p:spPr>
          <a:xfrm>
            <a:off x="1000100" y="1428736"/>
            <a:ext cx="3929090" cy="3929090"/>
          </a:xfrm>
          <a:prstGeom prst="ellipse">
            <a:avLst/>
          </a:prstGeom>
          <a:gradFill flip="none" rotWithShape="1">
            <a:gsLst>
              <a:gs pos="0">
                <a:schemeClr val="accent1"/>
              </a:gs>
              <a:gs pos="80000">
                <a:schemeClr val="accent6">
                  <a:lumMod val="40000"/>
                  <a:lumOff val="60000"/>
                </a:schemeClr>
              </a:gs>
              <a:gs pos="100000">
                <a:schemeClr val="accent6">
                  <a:lumMod val="60000"/>
                  <a:lumOff val="40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a:prstTxWarp prst="textArchUp">
              <a:avLst>
                <a:gd name="adj" fmla="val 10980943"/>
              </a:avLst>
            </a:prstTxWarp>
          </a:bodyPr>
          <a:lstStyle/>
          <a:p>
            <a:pPr algn="ctr">
              <a:defRPr/>
            </a:pPr>
            <a:r>
              <a:rPr lang="ru-RU" dirty="0">
                <a:solidFill>
                  <a:schemeClr val="accent6">
                    <a:lumMod val="75000"/>
                  </a:schemeClr>
                </a:solidFill>
              </a:rPr>
              <a:t>Физическая защита</a:t>
            </a:r>
          </a:p>
          <a:p>
            <a:pPr algn="ctr">
              <a:defRPr/>
            </a:pPr>
            <a:endParaRPr lang="ru-RU" dirty="0">
              <a:solidFill>
                <a:schemeClr val="accent6">
                  <a:lumMod val="75000"/>
                </a:schemeClr>
              </a:solidFill>
            </a:endParaRPr>
          </a:p>
        </p:txBody>
      </p:sp>
      <p:sp>
        <p:nvSpPr>
          <p:cNvPr id="15" name="Овал 14"/>
          <p:cNvSpPr/>
          <p:nvPr/>
        </p:nvSpPr>
        <p:spPr>
          <a:xfrm>
            <a:off x="1428750" y="1857375"/>
            <a:ext cx="3071813" cy="3071813"/>
          </a:xfrm>
          <a:prstGeom prst="ellipse">
            <a:avLst/>
          </a:prstGeom>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ru-RU"/>
          </a:p>
        </p:txBody>
      </p:sp>
      <p:sp>
        <p:nvSpPr>
          <p:cNvPr id="3" name="Содержимое 2"/>
          <p:cNvSpPr>
            <a:spLocks noGrp="1"/>
          </p:cNvSpPr>
          <p:nvPr>
            <p:ph idx="1"/>
          </p:nvPr>
        </p:nvSpPr>
        <p:spPr>
          <a:xfrm>
            <a:off x="5508104" y="548680"/>
            <a:ext cx="3471863" cy="5881266"/>
          </a:xfrm>
        </p:spPr>
        <p:txBody>
          <a:bodyPr>
            <a:normAutofit fontScale="55000" lnSpcReduction="20000"/>
          </a:bodyPr>
          <a:lstStyle/>
          <a:p>
            <a:pPr marL="0" indent="0" eaLnBrk="1" hangingPunct="1">
              <a:buFont typeface="Wingdings" pitchFamily="2" charset="2"/>
              <a:buNone/>
              <a:defRPr/>
            </a:pPr>
            <a:r>
              <a:rPr lang="ru-RU" dirty="0"/>
              <a:t>Обеспечение </a:t>
            </a:r>
            <a:r>
              <a:rPr lang="ru-RU" b="1" dirty="0"/>
              <a:t>безопасности информации</a:t>
            </a:r>
            <a:r>
              <a:rPr lang="ru-RU" dirty="0"/>
              <a:t> складывается из трех составляющих: </a:t>
            </a:r>
          </a:p>
          <a:p>
            <a:pPr marL="0" indent="355600" eaLnBrk="1" hangingPunct="1">
              <a:defRPr/>
            </a:pPr>
            <a:r>
              <a:rPr lang="ru-RU" dirty="0"/>
              <a:t>Конфиденциальности, </a:t>
            </a:r>
          </a:p>
          <a:p>
            <a:pPr marL="0" indent="355600" eaLnBrk="1" hangingPunct="1">
              <a:defRPr/>
            </a:pPr>
            <a:r>
              <a:rPr lang="ru-RU" dirty="0"/>
              <a:t>Целостности,</a:t>
            </a:r>
          </a:p>
          <a:p>
            <a:pPr marL="0" indent="355600" eaLnBrk="1" hangingPunct="1">
              <a:defRPr/>
            </a:pPr>
            <a:r>
              <a:rPr lang="ru-RU" dirty="0"/>
              <a:t>Доступности. </a:t>
            </a:r>
          </a:p>
          <a:p>
            <a:pPr marL="0" indent="0" eaLnBrk="1" hangingPunct="1">
              <a:buFont typeface="Wingdings" pitchFamily="2" charset="2"/>
              <a:buNone/>
              <a:defRPr/>
            </a:pPr>
            <a:r>
              <a:rPr lang="ru-RU" dirty="0"/>
              <a:t>Точками приложения процесса защиты информации к информационной системе являются:</a:t>
            </a:r>
          </a:p>
          <a:p>
            <a:pPr marL="177800" indent="177800" eaLnBrk="1" hangingPunct="1">
              <a:defRPr/>
            </a:pPr>
            <a:r>
              <a:rPr lang="ru-RU" dirty="0"/>
              <a:t>аппаратное обеспечение, </a:t>
            </a:r>
          </a:p>
          <a:p>
            <a:pPr marL="177800" indent="177800" eaLnBrk="1" hangingPunct="1">
              <a:defRPr/>
            </a:pPr>
            <a:r>
              <a:rPr lang="ru-RU" dirty="0"/>
              <a:t>программное обеспечение </a:t>
            </a:r>
          </a:p>
          <a:p>
            <a:pPr marL="177800" indent="177800" eaLnBrk="1" hangingPunct="1">
              <a:defRPr/>
            </a:pPr>
            <a:r>
              <a:rPr lang="ru-RU" dirty="0"/>
              <a:t>обеспечение связи (коммуникации). </a:t>
            </a:r>
          </a:p>
          <a:p>
            <a:pPr marL="0" indent="0" eaLnBrk="1" hangingPunct="1">
              <a:buFont typeface="Wingdings" pitchFamily="2" charset="2"/>
              <a:buNone/>
              <a:defRPr/>
            </a:pPr>
            <a:r>
              <a:rPr lang="ru-RU" dirty="0"/>
              <a:t>Сами процедуры(механизмы) защиты разделяются на </a:t>
            </a:r>
          </a:p>
          <a:p>
            <a:pPr marL="177800" indent="177800" eaLnBrk="1" hangingPunct="1">
              <a:defRPr/>
            </a:pPr>
            <a:r>
              <a:rPr lang="ru-RU" dirty="0"/>
              <a:t>защиту физического уровня,</a:t>
            </a:r>
          </a:p>
          <a:p>
            <a:pPr marL="177800" indent="177800" eaLnBrk="1" hangingPunct="1">
              <a:defRPr/>
            </a:pPr>
            <a:r>
              <a:rPr lang="ru-RU" dirty="0"/>
              <a:t>защиту персонала </a:t>
            </a:r>
          </a:p>
          <a:p>
            <a:pPr marL="177800" indent="177800" eaLnBrk="1" hangingPunct="1">
              <a:defRPr/>
            </a:pPr>
            <a:r>
              <a:rPr lang="ru-RU" dirty="0"/>
              <a:t>организационный уровень.</a:t>
            </a:r>
          </a:p>
        </p:txBody>
      </p:sp>
      <p:sp>
        <p:nvSpPr>
          <p:cNvPr id="7" name="Равнобедренный треугольник 6"/>
          <p:cNvSpPr/>
          <p:nvPr/>
        </p:nvSpPr>
        <p:spPr>
          <a:xfrm rot="10800000">
            <a:off x="1643042" y="2643182"/>
            <a:ext cx="2643206" cy="2286016"/>
          </a:xfrm>
          <a:prstGeom prst="triangle">
            <a:avLst>
              <a:gd name="adj" fmla="val 50306"/>
            </a:avLst>
          </a:prstGeom>
          <a:gradFill flip="none" rotWithShape="1">
            <a:gsLst>
              <a:gs pos="0">
                <a:schemeClr val="accent3">
                  <a:shade val="51000"/>
                  <a:satMod val="130000"/>
                </a:schemeClr>
              </a:gs>
              <a:gs pos="80000">
                <a:schemeClr val="accent3">
                  <a:lumMod val="75000"/>
                </a:schemeClr>
              </a:gs>
              <a:gs pos="100000">
                <a:schemeClr val="accent3">
                  <a:shade val="94000"/>
                  <a:satMod val="135000"/>
                </a:schemeClr>
              </a:gs>
            </a:gsLst>
            <a:path path="circle">
              <a:fillToRect l="50000" t="50000" r="50000" b="50000"/>
            </a:path>
            <a:tileRect/>
          </a:gra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ru-RU" dirty="0"/>
              <a:t>            </a:t>
            </a:r>
          </a:p>
        </p:txBody>
      </p:sp>
      <p:sp>
        <p:nvSpPr>
          <p:cNvPr id="5" name="Овал 4"/>
          <p:cNvSpPr/>
          <p:nvPr/>
        </p:nvSpPr>
        <p:spPr>
          <a:xfrm>
            <a:off x="2051720" y="2636912"/>
            <a:ext cx="1728192" cy="150019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ru-RU" sz="1400" b="1" dirty="0">
                <a:ln w="3175">
                  <a:solidFill>
                    <a:schemeClr val="accent6">
                      <a:lumMod val="50000"/>
                    </a:schemeClr>
                  </a:solidFill>
                </a:ln>
                <a:solidFill>
                  <a:schemeClr val="bg1"/>
                </a:solidFill>
                <a:effectLst>
                  <a:innerShdw blurRad="69850" dist="43180" dir="5400000">
                    <a:srgbClr val="000000">
                      <a:alpha val="65000"/>
                    </a:srgbClr>
                  </a:innerShdw>
                </a:effectLst>
              </a:rPr>
              <a:t>ИНФОРМАЦИЯ</a:t>
            </a:r>
          </a:p>
        </p:txBody>
      </p:sp>
      <p:sp>
        <p:nvSpPr>
          <p:cNvPr id="8" name="Прямоугольник 7"/>
          <p:cNvSpPr/>
          <p:nvPr/>
        </p:nvSpPr>
        <p:spPr>
          <a:xfrm>
            <a:off x="2071688" y="2214563"/>
            <a:ext cx="1785937" cy="357187"/>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Обеспечение связи</a:t>
            </a:r>
          </a:p>
        </p:txBody>
      </p:sp>
      <p:sp>
        <p:nvSpPr>
          <p:cNvPr id="9" name="Прямоугольник 8"/>
          <p:cNvSpPr/>
          <p:nvPr/>
        </p:nvSpPr>
        <p:spPr>
          <a:xfrm rot="3600000">
            <a:off x="1136650" y="3684588"/>
            <a:ext cx="1785937" cy="357188"/>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Аппаратное обеспечение</a:t>
            </a:r>
          </a:p>
        </p:txBody>
      </p:sp>
      <p:sp>
        <p:nvSpPr>
          <p:cNvPr id="10" name="Прямоугольник 9"/>
          <p:cNvSpPr/>
          <p:nvPr/>
        </p:nvSpPr>
        <p:spPr>
          <a:xfrm rot="-3600000">
            <a:off x="2994025" y="3684588"/>
            <a:ext cx="1785937" cy="357188"/>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Программное обеспечение</a:t>
            </a:r>
          </a:p>
        </p:txBody>
      </p:sp>
      <p:sp>
        <p:nvSpPr>
          <p:cNvPr id="11" name="Стрелка вниз 10"/>
          <p:cNvSpPr/>
          <p:nvPr/>
        </p:nvSpPr>
        <p:spPr>
          <a:xfrm rot="3600000">
            <a:off x="3592355" y="2663669"/>
            <a:ext cx="502286" cy="50228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err="1"/>
              <a:t>Ц</a:t>
            </a:r>
            <a:endParaRPr lang="ru-RU" dirty="0"/>
          </a:p>
        </p:txBody>
      </p:sp>
      <p:sp>
        <p:nvSpPr>
          <p:cNvPr id="12" name="Стрелка вниз 11"/>
          <p:cNvSpPr/>
          <p:nvPr/>
        </p:nvSpPr>
        <p:spPr>
          <a:xfrm rot="-3600000">
            <a:off x="1806406" y="2663668"/>
            <a:ext cx="502286" cy="50228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К</a:t>
            </a:r>
          </a:p>
        </p:txBody>
      </p:sp>
      <p:sp>
        <p:nvSpPr>
          <p:cNvPr id="14" name="Стрелка вверх 13"/>
          <p:cNvSpPr/>
          <p:nvPr/>
        </p:nvSpPr>
        <p:spPr>
          <a:xfrm>
            <a:off x="2714612" y="4143380"/>
            <a:ext cx="500066" cy="500066"/>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Д</a:t>
            </a:r>
          </a:p>
        </p:txBody>
      </p:sp>
      <p:sp>
        <p:nvSpPr>
          <p:cNvPr id="17" name="TextBox 16"/>
          <p:cNvSpPr txBox="1"/>
          <p:nvPr/>
        </p:nvSpPr>
        <p:spPr>
          <a:xfrm>
            <a:off x="1187624" y="188640"/>
            <a:ext cx="3816424" cy="461665"/>
          </a:xfrm>
          <a:prstGeom prst="rect">
            <a:avLst/>
          </a:prstGeom>
          <a:noFill/>
        </p:spPr>
        <p:txBody>
          <a:bodyPr wrap="square" rtlCol="0">
            <a:spAutoFit/>
          </a:bodyPr>
          <a:lstStyle/>
          <a:p>
            <a:pPr algn="ctr"/>
            <a:r>
              <a:rPr lang="ru-RU" sz="2400" b="1" dirty="0"/>
              <a:t>Подведение итогов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a:t>Всякую ли информацию требуется защищать?</a:t>
            </a:r>
          </a:p>
        </p:txBody>
      </p:sp>
      <p:sp>
        <p:nvSpPr>
          <p:cNvPr id="5" name="Подзаголовок 4"/>
          <p:cNvSpPr>
            <a:spLocks noGrp="1"/>
          </p:cNvSpPr>
          <p:nvPr>
            <p:ph type="subTitle" idx="1"/>
          </p:nvPr>
        </p:nvSpPr>
        <p:spPr/>
        <p:txBody>
          <a:bodyPr/>
          <a:lstStyle/>
          <a:p>
            <a:r>
              <a:rPr lang="ru-RU" dirty="0">
                <a:solidFill>
                  <a:srgbClr val="2D1EF4"/>
                </a:solidFill>
              </a:rPr>
              <a:t>Ценность</a:t>
            </a:r>
            <a:r>
              <a:rPr lang="ru-RU" dirty="0"/>
              <a:t> </a:t>
            </a:r>
            <a:r>
              <a:rPr lang="ru-RU" dirty="0">
                <a:solidFill>
                  <a:srgbClr val="2D1EF4"/>
                </a:solidFill>
              </a:rPr>
              <a:t>информации</a:t>
            </a:r>
            <a:r>
              <a:rPr lang="ru-RU" dirty="0"/>
              <a:t> – главный критерий по ее защите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5">
                    <a:lumMod val="75000"/>
                  </a:schemeClr>
                </a:solidFill>
                <a:latin typeface="Cambria" pitchFamily="18" charset="0"/>
              </a:rPr>
              <a:t>Признаки защищаемой информации</a:t>
            </a:r>
          </a:p>
        </p:txBody>
      </p:sp>
      <p:sp>
        <p:nvSpPr>
          <p:cNvPr id="3" name="Объект 2"/>
          <p:cNvSpPr>
            <a:spLocks noGrp="1"/>
          </p:cNvSpPr>
          <p:nvPr>
            <p:ph idx="1"/>
          </p:nvPr>
        </p:nvSpPr>
        <p:spPr>
          <a:xfrm>
            <a:off x="457200" y="1783357"/>
            <a:ext cx="8229600" cy="4525963"/>
          </a:xfrm>
        </p:spPr>
        <p:txBody>
          <a:bodyPr>
            <a:normAutofit/>
          </a:bodyPr>
          <a:lstStyle/>
          <a:p>
            <a:pPr algn="just"/>
            <a:r>
              <a:rPr lang="ru-RU" sz="2600" dirty="0">
                <a:latin typeface="Cambria" pitchFamily="18" charset="0"/>
              </a:rPr>
              <a:t>Ограниченный доступ</a:t>
            </a:r>
          </a:p>
          <a:p>
            <a:pPr algn="just"/>
            <a:r>
              <a:rPr lang="ru-RU" sz="2600" dirty="0">
                <a:latin typeface="Cambria" pitchFamily="18" charset="0"/>
              </a:rPr>
              <a:t>Чем важнее информация, тем сильнее ее защита в соответствии с присвоенной ей степенью секретности</a:t>
            </a:r>
          </a:p>
          <a:p>
            <a:pPr algn="just"/>
            <a:r>
              <a:rPr lang="ru-RU" sz="2600" dirty="0">
                <a:latin typeface="Cambria" pitchFamily="18" charset="0"/>
              </a:rPr>
              <a:t>Защищаемая информация должна иметь определенную ценность и приносить пользу ее собственнику, оправдывая затрачиваемые на ее защиту силы и средства</a:t>
            </a:r>
          </a:p>
          <a:p>
            <a:endParaRPr lang="ru-RU" dirty="0">
              <a:latin typeface="Cambria" pitchFamily="18" charset="0"/>
            </a:endParaRPr>
          </a:p>
        </p:txBody>
      </p:sp>
    </p:spTree>
    <p:extLst>
      <p:ext uri="{BB962C8B-B14F-4D97-AF65-F5344CB8AC3E}">
        <p14:creationId xmlns:p14="http://schemas.microsoft.com/office/powerpoint/2010/main" val="50672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Информация как предмет защиты</a:t>
            </a:r>
            <a:endParaRPr lang="ru-RU" dirty="0"/>
          </a:p>
        </p:txBody>
      </p:sp>
      <p:sp>
        <p:nvSpPr>
          <p:cNvPr id="3" name="Содержимое 2"/>
          <p:cNvSpPr>
            <a:spLocks noGrp="1"/>
          </p:cNvSpPr>
          <p:nvPr>
            <p:ph idx="1"/>
          </p:nvPr>
        </p:nvSpPr>
        <p:spPr/>
        <p:txBody>
          <a:bodyPr>
            <a:normAutofit/>
          </a:bodyPr>
          <a:lstStyle/>
          <a:p>
            <a:pPr marL="0" indent="538163" algn="just">
              <a:buNone/>
            </a:pPr>
            <a:r>
              <a:rPr lang="ru-RU" dirty="0"/>
              <a:t>Согласно российскому законодательству – </a:t>
            </a:r>
            <a:r>
              <a:rPr lang="ru-RU" b="1" dirty="0"/>
              <a:t>Федеральному закону РФ от 27 июля 2006 г. N 149-ФЗ</a:t>
            </a:r>
            <a:r>
              <a:rPr lang="ru-RU" dirty="0"/>
              <a:t> </a:t>
            </a:r>
            <a:r>
              <a:rPr lang="ru-RU" dirty="0">
                <a:hlinkClick r:id="rId2"/>
              </a:rPr>
              <a:t>«Об информации, информационных технологиях и о защите информации</a:t>
            </a:r>
            <a:r>
              <a:rPr lang="ru-RU" dirty="0"/>
              <a:t>» информация подразделяется (в зависимости от категории доступа к ней) на </a:t>
            </a:r>
            <a:r>
              <a:rPr lang="ru-RU" b="1" dirty="0"/>
              <a:t>общедоступную</a:t>
            </a:r>
            <a:r>
              <a:rPr lang="ru-RU" dirty="0"/>
              <a:t> информацию и </a:t>
            </a:r>
            <a:r>
              <a:rPr lang="ru-RU" b="1" dirty="0"/>
              <a:t>информацию, доступ к которой ограничен</a:t>
            </a:r>
            <a:r>
              <a:rPr lang="ru-RU" dirty="0"/>
              <a:t> федеральными законами (Ст.5).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grpSp>
        <p:nvGrpSpPr>
          <p:cNvPr id="6" name="Группа 5"/>
          <p:cNvGrpSpPr/>
          <p:nvPr/>
        </p:nvGrpSpPr>
        <p:grpSpPr>
          <a:xfrm>
            <a:off x="27139" y="260648"/>
            <a:ext cx="8762112" cy="6595264"/>
            <a:chOff x="27139" y="260648"/>
            <a:chExt cx="8762112" cy="6595264"/>
          </a:xfrm>
        </p:grpSpPr>
        <p:pic>
          <p:nvPicPr>
            <p:cNvPr id="1026" name="Picture 2" descr="http://4.bp.blogspot.com/-9FUaiTsGKTQ/USRtftuv6aI/AAAAAAAACiU/Ieq0c9yzWgE/s400/%D0%A1%D0%BD%D0%B8%D0%BC%D0%BE%D0%BA+%D1%8D%D0%BA%D1%80%D0%B0%D0%BD%D0%B0+%D0%BE%D1%82+2013-02-19+20:28:23.png"/>
            <p:cNvPicPr>
              <a:picLocks noChangeAspect="1" noChangeArrowheads="1"/>
            </p:cNvPicPr>
            <p:nvPr/>
          </p:nvPicPr>
          <p:blipFill>
            <a:blip r:embed="rId2" cstate="print"/>
            <a:srcRect/>
            <a:stretch>
              <a:fillRect/>
            </a:stretch>
          </p:blipFill>
          <p:spPr bwMode="auto">
            <a:xfrm>
              <a:off x="179512" y="260648"/>
              <a:ext cx="8609739" cy="6155965"/>
            </a:xfrm>
            <a:prstGeom prst="rect">
              <a:avLst/>
            </a:prstGeom>
            <a:noFill/>
          </p:spPr>
        </p:pic>
        <p:sp>
          <p:nvSpPr>
            <p:cNvPr id="5" name="Полилиния 4"/>
            <p:cNvSpPr/>
            <p:nvPr/>
          </p:nvSpPr>
          <p:spPr>
            <a:xfrm>
              <a:off x="27139" y="626302"/>
              <a:ext cx="8263338" cy="6229610"/>
            </a:xfrm>
            <a:custGeom>
              <a:avLst/>
              <a:gdLst>
                <a:gd name="connsiteX0" fmla="*/ 2164916 w 8302670"/>
                <a:gd name="connsiteY0" fmla="*/ 288098 h 6229610"/>
                <a:gd name="connsiteX1" fmla="*/ 1363250 w 8302670"/>
                <a:gd name="connsiteY1" fmla="*/ 187890 h 6229610"/>
                <a:gd name="connsiteX2" fmla="*/ 185803 w 8302670"/>
                <a:gd name="connsiteY2" fmla="*/ 538619 h 6229610"/>
                <a:gd name="connsiteX3" fmla="*/ 248434 w 8302670"/>
                <a:gd name="connsiteY3" fmla="*/ 3419605 h 6229610"/>
                <a:gd name="connsiteX4" fmla="*/ 1663875 w 8302670"/>
                <a:gd name="connsiteY4" fmla="*/ 4158640 h 6229610"/>
                <a:gd name="connsiteX5" fmla="*/ 2465540 w 8302670"/>
                <a:gd name="connsiteY5" fmla="*/ 5173249 h 6229610"/>
                <a:gd name="connsiteX6" fmla="*/ 3116894 w 8302670"/>
                <a:gd name="connsiteY6" fmla="*/ 5799550 h 6229610"/>
                <a:gd name="connsiteX7" fmla="*/ 4356971 w 8302670"/>
                <a:gd name="connsiteY7" fmla="*/ 5962388 h 6229610"/>
                <a:gd name="connsiteX8" fmla="*/ 7526056 w 8302670"/>
                <a:gd name="connsiteY8" fmla="*/ 5912284 h 6229610"/>
                <a:gd name="connsiteX9" fmla="*/ 7876784 w 8302670"/>
                <a:gd name="connsiteY9" fmla="*/ 4058432 h 6229610"/>
                <a:gd name="connsiteX10" fmla="*/ 7601212 w 8302670"/>
                <a:gd name="connsiteY10" fmla="*/ 2580361 h 6229610"/>
                <a:gd name="connsiteX11" fmla="*/ 3668039 w 8302670"/>
                <a:gd name="connsiteY11" fmla="*/ 2567835 h 6229610"/>
                <a:gd name="connsiteX12" fmla="*/ 3668039 w 8302670"/>
                <a:gd name="connsiteY12" fmla="*/ 1202498 h 6229610"/>
                <a:gd name="connsiteX13" fmla="*/ 3655513 w 8302670"/>
                <a:gd name="connsiteY13" fmla="*/ 651353 h 6229610"/>
                <a:gd name="connsiteX14" fmla="*/ 3229628 w 8302670"/>
                <a:gd name="connsiteY14" fmla="*/ 438410 h 6229610"/>
                <a:gd name="connsiteX15" fmla="*/ 2114812 w 8302670"/>
                <a:gd name="connsiteY15" fmla="*/ 275572 h 6229610"/>
                <a:gd name="connsiteX16" fmla="*/ 2164916 w 8302670"/>
                <a:gd name="connsiteY16" fmla="*/ 288098 h 622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670" h="6229610">
                  <a:moveTo>
                    <a:pt x="2164916" y="288098"/>
                  </a:moveTo>
                  <a:cubicBezTo>
                    <a:pt x="2039656" y="273484"/>
                    <a:pt x="1693102" y="146136"/>
                    <a:pt x="1363250" y="187890"/>
                  </a:cubicBezTo>
                  <a:cubicBezTo>
                    <a:pt x="1033398" y="229644"/>
                    <a:pt x="371606" y="0"/>
                    <a:pt x="185803" y="538619"/>
                  </a:cubicBezTo>
                  <a:cubicBezTo>
                    <a:pt x="0" y="1077238"/>
                    <a:pt x="2089" y="2816268"/>
                    <a:pt x="248434" y="3419605"/>
                  </a:cubicBezTo>
                  <a:cubicBezTo>
                    <a:pt x="494779" y="4022942"/>
                    <a:pt x="1294357" y="3866366"/>
                    <a:pt x="1663875" y="4158640"/>
                  </a:cubicBezTo>
                  <a:cubicBezTo>
                    <a:pt x="2033393" y="4450914"/>
                    <a:pt x="2223370" y="4899764"/>
                    <a:pt x="2465540" y="5173249"/>
                  </a:cubicBezTo>
                  <a:cubicBezTo>
                    <a:pt x="2707710" y="5446734"/>
                    <a:pt x="2801656" y="5668027"/>
                    <a:pt x="3116894" y="5799550"/>
                  </a:cubicBezTo>
                  <a:cubicBezTo>
                    <a:pt x="3432132" y="5931073"/>
                    <a:pt x="4356971" y="5962388"/>
                    <a:pt x="4356971" y="5962388"/>
                  </a:cubicBezTo>
                  <a:cubicBezTo>
                    <a:pt x="5091831" y="5981177"/>
                    <a:pt x="6939421" y="6229610"/>
                    <a:pt x="7526056" y="5912284"/>
                  </a:cubicBezTo>
                  <a:cubicBezTo>
                    <a:pt x="8112691" y="5594958"/>
                    <a:pt x="7864258" y="4613752"/>
                    <a:pt x="7876784" y="4058432"/>
                  </a:cubicBezTo>
                  <a:cubicBezTo>
                    <a:pt x="7889310" y="3503112"/>
                    <a:pt x="8302670" y="2828794"/>
                    <a:pt x="7601212" y="2580361"/>
                  </a:cubicBezTo>
                  <a:cubicBezTo>
                    <a:pt x="6899754" y="2331928"/>
                    <a:pt x="4323568" y="2797479"/>
                    <a:pt x="3668039" y="2567835"/>
                  </a:cubicBezTo>
                  <a:cubicBezTo>
                    <a:pt x="3012510" y="2338191"/>
                    <a:pt x="3670127" y="1521912"/>
                    <a:pt x="3668039" y="1202498"/>
                  </a:cubicBezTo>
                  <a:cubicBezTo>
                    <a:pt x="3665951" y="883084"/>
                    <a:pt x="3728582" y="778701"/>
                    <a:pt x="3655513" y="651353"/>
                  </a:cubicBezTo>
                  <a:cubicBezTo>
                    <a:pt x="3582444" y="524005"/>
                    <a:pt x="3486411" y="501040"/>
                    <a:pt x="3229628" y="438410"/>
                  </a:cubicBezTo>
                  <a:cubicBezTo>
                    <a:pt x="2972845" y="375780"/>
                    <a:pt x="2290176" y="302712"/>
                    <a:pt x="2114812" y="275572"/>
                  </a:cubicBezTo>
                  <a:cubicBezTo>
                    <a:pt x="1939448" y="248432"/>
                    <a:pt x="2290176" y="302712"/>
                    <a:pt x="2164916" y="288098"/>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олилиния 6"/>
          <p:cNvSpPr/>
          <p:nvPr/>
        </p:nvSpPr>
        <p:spPr>
          <a:xfrm>
            <a:off x="613775" y="2532346"/>
            <a:ext cx="258872" cy="480163"/>
          </a:xfrm>
          <a:custGeom>
            <a:avLst/>
            <a:gdLst>
              <a:gd name="connsiteX0" fmla="*/ 0 w 258872"/>
              <a:gd name="connsiteY0" fmla="*/ 198328 h 480163"/>
              <a:gd name="connsiteX1" fmla="*/ 237995 w 258872"/>
              <a:gd name="connsiteY1" fmla="*/ 35490 h 480163"/>
              <a:gd name="connsiteX2" fmla="*/ 125261 w 258872"/>
              <a:gd name="connsiteY2" fmla="*/ 411270 h 480163"/>
              <a:gd name="connsiteX3" fmla="*/ 75157 w 258872"/>
              <a:gd name="connsiteY3" fmla="*/ 448849 h 480163"/>
            </a:gdLst>
            <a:ahLst/>
            <a:cxnLst>
              <a:cxn ang="0">
                <a:pos x="connsiteX0" y="connsiteY0"/>
              </a:cxn>
              <a:cxn ang="0">
                <a:pos x="connsiteX1" y="connsiteY1"/>
              </a:cxn>
              <a:cxn ang="0">
                <a:pos x="connsiteX2" y="connsiteY2"/>
              </a:cxn>
              <a:cxn ang="0">
                <a:pos x="connsiteX3" y="connsiteY3"/>
              </a:cxn>
            </a:cxnLst>
            <a:rect l="l" t="t" r="r" b="b"/>
            <a:pathLst>
              <a:path w="258872" h="480163">
                <a:moveTo>
                  <a:pt x="0" y="198328"/>
                </a:moveTo>
                <a:cubicBezTo>
                  <a:pt x="108559" y="99164"/>
                  <a:pt x="217118" y="0"/>
                  <a:pt x="237995" y="35490"/>
                </a:cubicBezTo>
                <a:cubicBezTo>
                  <a:pt x="258872" y="70980"/>
                  <a:pt x="152401" y="342377"/>
                  <a:pt x="125261" y="411270"/>
                </a:cubicBezTo>
                <a:cubicBezTo>
                  <a:pt x="98121" y="480163"/>
                  <a:pt x="86639" y="464506"/>
                  <a:pt x="75157" y="448849"/>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олилиния 7"/>
          <p:cNvSpPr/>
          <p:nvPr/>
        </p:nvSpPr>
        <p:spPr>
          <a:xfrm>
            <a:off x="511479" y="3334011"/>
            <a:ext cx="367431" cy="475989"/>
          </a:xfrm>
          <a:custGeom>
            <a:avLst/>
            <a:gdLst>
              <a:gd name="connsiteX0" fmla="*/ 89770 w 367431"/>
              <a:gd name="connsiteY0" fmla="*/ 198329 h 475989"/>
              <a:gd name="connsiteX1" fmla="*/ 39666 w 367431"/>
              <a:gd name="connsiteY1" fmla="*/ 73068 h 475989"/>
              <a:gd name="connsiteX2" fmla="*/ 240083 w 367431"/>
              <a:gd name="connsiteY2" fmla="*/ 22964 h 475989"/>
              <a:gd name="connsiteX3" fmla="*/ 327765 w 367431"/>
              <a:gd name="connsiteY3" fmla="*/ 210855 h 475989"/>
              <a:gd name="connsiteX4" fmla="*/ 2088 w 367431"/>
              <a:gd name="connsiteY4" fmla="*/ 436323 h 475989"/>
              <a:gd name="connsiteX5" fmla="*/ 315239 w 367431"/>
              <a:gd name="connsiteY5" fmla="*/ 448849 h 475989"/>
              <a:gd name="connsiteX6" fmla="*/ 315239 w 367431"/>
              <a:gd name="connsiteY6" fmla="*/ 448849 h 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31" h="475989">
                <a:moveTo>
                  <a:pt x="89770" y="198329"/>
                </a:moveTo>
                <a:cubicBezTo>
                  <a:pt x="52192" y="150312"/>
                  <a:pt x="14614" y="102295"/>
                  <a:pt x="39666" y="73068"/>
                </a:cubicBezTo>
                <a:cubicBezTo>
                  <a:pt x="64718" y="43841"/>
                  <a:pt x="192067" y="0"/>
                  <a:pt x="240083" y="22964"/>
                </a:cubicBezTo>
                <a:cubicBezTo>
                  <a:pt x="288099" y="45928"/>
                  <a:pt x="367431" y="141962"/>
                  <a:pt x="327765" y="210855"/>
                </a:cubicBezTo>
                <a:cubicBezTo>
                  <a:pt x="288099" y="279748"/>
                  <a:pt x="4176" y="396657"/>
                  <a:pt x="2088" y="436323"/>
                </a:cubicBezTo>
                <a:cubicBezTo>
                  <a:pt x="0" y="475989"/>
                  <a:pt x="315239" y="448849"/>
                  <a:pt x="315239" y="448849"/>
                </a:cubicBezTo>
                <a:lnTo>
                  <a:pt x="315239" y="448849"/>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2923</Words>
  <Application>Microsoft Office PowerPoint</Application>
  <PresentationFormat>Экран (4:3)</PresentationFormat>
  <Paragraphs>230</Paragraphs>
  <Slides>36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Cambria</vt:lpstr>
      <vt:lpstr>Times New Roman</vt:lpstr>
      <vt:lpstr>Wingdings</vt:lpstr>
      <vt:lpstr>Тема Office</vt:lpstr>
      <vt:lpstr>Информация как предмет защиты. Категории защищаемой информации Методы и средства защиты информации</vt:lpstr>
      <vt:lpstr>Введение</vt:lpstr>
      <vt:lpstr>Презентация PowerPoint</vt:lpstr>
      <vt:lpstr>Что является объектом защиты?  Что составляет предмет защиты?</vt:lpstr>
      <vt:lpstr>Презентация PowerPoint</vt:lpstr>
      <vt:lpstr>Всякую ли информацию требуется защищать?</vt:lpstr>
      <vt:lpstr>Признаки защищаемой информации</vt:lpstr>
      <vt:lpstr>Информация как предмет защиты</vt:lpstr>
      <vt:lpstr>Презентация PowerPoint</vt:lpstr>
      <vt:lpstr>Информация, к которой нельзя ограничивать доступ </vt:lpstr>
      <vt:lpstr>Информация ограниченного доступа: 1. Государственная тайна</vt:lpstr>
      <vt:lpstr>Информация ограниченного доступа: 2. Конфиденциальная информация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Методы и средства организационно-правовой защиты информации </vt:lpstr>
      <vt:lpstr>Методы и средства  инженерно-технической защиты информации</vt:lpstr>
      <vt:lpstr>По функциональному назначению средства инженерно-технической защиты делятся на следующие группы:</vt:lpstr>
      <vt:lpstr>Основные направления использования программной защиты информации </vt:lpstr>
      <vt:lpstr>Защита на программно-техническом уровне:</vt:lpstr>
      <vt:lpstr>Разновидности специальных программ ЗИ</vt:lpstr>
      <vt:lpstr>Защита информации от несанкционированного доступа </vt:lpstr>
      <vt:lpstr>Защита от копирования </vt:lpstr>
      <vt:lpstr>Защита программ и данных от компьютерных вирусов </vt:lpstr>
      <vt:lpstr>Презентация PowerPoint</vt:lpstr>
      <vt:lpstr>Продуктовая линейка </vt:lpstr>
      <vt:lpstr>Dallas Lock 8.0 – сертифицированная система защиты информации для автономных и сетевых АРМ</vt:lpstr>
      <vt:lpstr>Презентация PowerPoint</vt:lpstr>
      <vt:lpstr>Компоненты Dallas Lock 8.0</vt:lpstr>
      <vt:lpstr>Основные защитные функции DALLAS LOCK</vt:lpstr>
      <vt:lpstr>Программные методы и средства защиты информации </vt:lpstr>
    </vt:vector>
  </TitlesOfParts>
  <Company>KHTI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Информация как предмет защиты. Категории защищаемой информации 2. Методы и средства защиты информации</dc:title>
  <dc:creator>Windows User</dc:creator>
  <cp:lastModifiedBy>Helena Mashenceva</cp:lastModifiedBy>
  <cp:revision>53</cp:revision>
  <dcterms:created xsi:type="dcterms:W3CDTF">2017-01-12T04:30:19Z</dcterms:created>
  <dcterms:modified xsi:type="dcterms:W3CDTF">2022-02-04T06:24:26Z</dcterms:modified>
</cp:coreProperties>
</file>